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258" r:id="rId3"/>
    <p:sldId id="259" r:id="rId4"/>
    <p:sldId id="282" r:id="rId5"/>
    <p:sldId id="283" r:id="rId6"/>
    <p:sldId id="264" r:id="rId7"/>
    <p:sldId id="284" r:id="rId8"/>
    <p:sldId id="285" r:id="rId9"/>
    <p:sldId id="286" r:id="rId10"/>
    <p:sldId id="287" r:id="rId11"/>
    <p:sldId id="263" r:id="rId12"/>
    <p:sldId id="270" r:id="rId13"/>
    <p:sldId id="275" r:id="rId14"/>
    <p:sldId id="271" r:id="rId15"/>
    <p:sldId id="288" r:id="rId16"/>
    <p:sldId id="262" r:id="rId17"/>
    <p:sldId id="261" r:id="rId18"/>
    <p:sldId id="260" r:id="rId19"/>
    <p:sldId id="265" r:id="rId20"/>
    <p:sldId id="266" r:id="rId21"/>
    <p:sldId id="290" r:id="rId22"/>
    <p:sldId id="293" r:id="rId23"/>
    <p:sldId id="268" r:id="rId24"/>
    <p:sldId id="267" r:id="rId25"/>
    <p:sldId id="291" r:id="rId26"/>
    <p:sldId id="305" r:id="rId27"/>
    <p:sldId id="306" r:id="rId28"/>
    <p:sldId id="307" r:id="rId29"/>
    <p:sldId id="269" r:id="rId30"/>
    <p:sldId id="280" r:id="rId31"/>
    <p:sldId id="289" r:id="rId32"/>
    <p:sldId id="278" r:id="rId33"/>
    <p:sldId id="308" r:id="rId34"/>
    <p:sldId id="295" r:id="rId35"/>
    <p:sldId id="296" r:id="rId36"/>
    <p:sldId id="297" r:id="rId37"/>
    <p:sldId id="272" r:id="rId38"/>
    <p:sldId id="274" r:id="rId39"/>
    <p:sldId id="298" r:id="rId40"/>
    <p:sldId id="299" r:id="rId41"/>
    <p:sldId id="273" r:id="rId42"/>
    <p:sldId id="313" r:id="rId43"/>
    <p:sldId id="301" r:id="rId44"/>
    <p:sldId id="300" r:id="rId45"/>
    <p:sldId id="302" r:id="rId46"/>
    <p:sldId id="309" r:id="rId47"/>
    <p:sldId id="310" r:id="rId48"/>
    <p:sldId id="311" r:id="rId49"/>
    <p:sldId id="312" r:id="rId50"/>
    <p:sldId id="304" r:id="rId51"/>
    <p:sldId id="281" r:id="rId52"/>
    <p:sldId id="276" r:id="rId53"/>
    <p:sldId id="279"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900" autoAdjust="0"/>
  </p:normalViewPr>
  <p:slideViewPr>
    <p:cSldViewPr>
      <p:cViewPr>
        <p:scale>
          <a:sx n="67" d="100"/>
          <a:sy n="67" d="100"/>
        </p:scale>
        <p:origin x="-1464" y="-2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5" tIns="45717" rIns="91435" bIns="45717"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35" tIns="45717" rIns="91435" bIns="45717" rtlCol="0"/>
          <a:lstStyle>
            <a:lvl1pPr algn="r">
              <a:defRPr sz="1200"/>
            </a:lvl1pPr>
          </a:lstStyle>
          <a:p>
            <a:fld id="{C9EBC9BF-5609-4567-B10A-B0939B5155CF}" type="datetimeFigureOut">
              <a:rPr lang="en-US" smtClean="0"/>
              <a:pPr/>
              <a:t>9/6/2012</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35" tIns="45717" rIns="91435"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5" tIns="45717" rIns="91435" bIns="45717" rtlCol="0" anchor="b"/>
          <a:lstStyle>
            <a:lvl1pPr algn="r">
              <a:defRPr sz="1200"/>
            </a:lvl1pPr>
          </a:lstStyle>
          <a:p>
            <a:fld id="{1CD997BF-7E04-4C89-9673-5BF08BB3592A}" type="slidenum">
              <a:rPr lang="en-US" smtClean="0"/>
              <a:pPr/>
              <a:t>‹#›</a:t>
            </a:fld>
            <a:endParaRPr lang="en-US"/>
          </a:p>
        </p:txBody>
      </p:sp>
    </p:spTree>
    <p:extLst>
      <p:ext uri="{BB962C8B-B14F-4D97-AF65-F5344CB8AC3E}">
        <p14:creationId xmlns:p14="http://schemas.microsoft.com/office/powerpoint/2010/main" val="3832340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23E898FE-2837-4B7C-9F9F-C14F230633A2}" type="datetimeFigureOut">
              <a:rPr lang="en-US" smtClean="0"/>
              <a:pPr/>
              <a:t>9/6/2012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2B39CFD9-D6E5-4A44-812C-6E263CB87271}" type="slidenum">
              <a:rPr lang="en-US" smtClean="0"/>
              <a:pPr/>
              <a:t>‹#›</a:t>
            </a:fld>
            <a:endParaRPr lang="en-US"/>
          </a:p>
        </p:txBody>
      </p:sp>
    </p:spTree>
    <p:extLst>
      <p:ext uri="{BB962C8B-B14F-4D97-AF65-F5344CB8AC3E}">
        <p14:creationId xmlns:p14="http://schemas.microsoft.com/office/powerpoint/2010/main" val="337726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HDPI data,</a:t>
            </a:r>
            <a:r>
              <a:rPr lang="en-US" baseline="0" dirty="0" smtClean="0"/>
              <a:t> EPRINC estimates </a:t>
            </a:r>
            <a:endParaRPr lang="en-US" dirty="0"/>
          </a:p>
        </p:txBody>
      </p:sp>
      <p:sp>
        <p:nvSpPr>
          <p:cNvPr id="4" name="Slide Number Placeholder 3"/>
          <p:cNvSpPr>
            <a:spLocks noGrp="1"/>
          </p:cNvSpPr>
          <p:nvPr>
            <p:ph type="sldNum" sz="quarter" idx="10"/>
          </p:nvPr>
        </p:nvSpPr>
        <p:spPr/>
        <p:txBody>
          <a:bodyPr/>
          <a:lstStyle/>
          <a:p>
            <a:fld id="{2B39CFD9-D6E5-4A44-812C-6E263CB87271}" type="slidenum">
              <a:rPr lang="en-US" smtClean="0"/>
              <a:pPr/>
              <a:t>15</a:t>
            </a:fld>
            <a:endParaRPr lang="en-US"/>
          </a:p>
        </p:txBody>
      </p:sp>
    </p:spTree>
    <p:extLst>
      <p:ext uri="{BB962C8B-B14F-4D97-AF65-F5344CB8AC3E}">
        <p14:creationId xmlns:p14="http://schemas.microsoft.com/office/powerpoint/2010/main" val="1269488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9CFD9-D6E5-4A44-812C-6E263CB87271}" type="slidenum">
              <a:rPr lang="en-US" smtClean="0"/>
              <a:pPr/>
              <a:t>34</a:t>
            </a:fld>
            <a:endParaRPr lang="en-US"/>
          </a:p>
        </p:txBody>
      </p:sp>
    </p:spTree>
    <p:extLst>
      <p:ext uri="{BB962C8B-B14F-4D97-AF65-F5344CB8AC3E}">
        <p14:creationId xmlns:p14="http://schemas.microsoft.com/office/powerpoint/2010/main" val="1717922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9CFD9-D6E5-4A44-812C-6E263CB87271}" type="slidenum">
              <a:rPr lang="en-US" smtClean="0"/>
              <a:pPr/>
              <a:t>35</a:t>
            </a:fld>
            <a:endParaRPr lang="en-US"/>
          </a:p>
        </p:txBody>
      </p:sp>
    </p:spTree>
    <p:extLst>
      <p:ext uri="{BB962C8B-B14F-4D97-AF65-F5344CB8AC3E}">
        <p14:creationId xmlns:p14="http://schemas.microsoft.com/office/powerpoint/2010/main" val="291633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43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45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46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47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50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51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52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9CFD9-D6E5-4A44-812C-6E263CB87271}" type="slidenum">
              <a:rPr lang="en-US" smtClean="0"/>
              <a:pPr/>
              <a:t>10</a:t>
            </a:fld>
            <a:endParaRPr lang="en-US"/>
          </a:p>
        </p:txBody>
      </p:sp>
    </p:spTree>
    <p:extLst>
      <p:ext uri="{BB962C8B-B14F-4D97-AF65-F5344CB8AC3E}">
        <p14:creationId xmlns:p14="http://schemas.microsoft.com/office/powerpoint/2010/main" val="1561692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39CFD9-D6E5-4A44-812C-6E263CB87271}"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8897CD-D6C0-4926-8B47-A485C40611BE}"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0A0BC-9A15-464B-884E-3E5401CDBF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897CD-D6C0-4926-8B47-A485C40611BE}"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0A0BC-9A15-464B-884E-3E5401CDBF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897CD-D6C0-4926-8B47-A485C40611BE}"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0A0BC-9A15-464B-884E-3E5401CDBF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897CD-D6C0-4926-8B47-A485C40611BE}"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0A0BC-9A15-464B-884E-3E5401CDBF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8897CD-D6C0-4926-8B47-A485C40611BE}"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0A0BC-9A15-464B-884E-3E5401CDBF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8897CD-D6C0-4926-8B47-A485C40611BE}"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0A0BC-9A15-464B-884E-3E5401CDBF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8897CD-D6C0-4926-8B47-A485C40611BE}" type="datetimeFigureOut">
              <a:rPr lang="en-US" smtClean="0"/>
              <a:pPr/>
              <a:t>9/6/2012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10A0BC-9A15-464B-884E-3E5401CDBF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8897CD-D6C0-4926-8B47-A485C40611BE}" type="datetimeFigureOut">
              <a:rPr lang="en-US" smtClean="0"/>
              <a:pPr/>
              <a:t>9/6/2012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10A0BC-9A15-464B-884E-3E5401CDBF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897CD-D6C0-4926-8B47-A485C40611BE}" type="datetimeFigureOut">
              <a:rPr lang="en-US" smtClean="0"/>
              <a:pPr/>
              <a:t>9/6/2012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10A0BC-9A15-464B-884E-3E5401CDBF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897CD-D6C0-4926-8B47-A485C40611BE}"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0A0BC-9A15-464B-884E-3E5401CDBF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897CD-D6C0-4926-8B47-A485C40611BE}"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0A0BC-9A15-464B-884E-3E5401CDBF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897CD-D6C0-4926-8B47-A485C40611BE}" type="datetimeFigureOut">
              <a:rPr lang="en-US" smtClean="0"/>
              <a:pPr/>
              <a:t>9/6/2012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0A0BC-9A15-464B-884E-3E5401CDBF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ndiol.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685801"/>
            <a:ext cx="7772400" cy="3505199"/>
          </a:xfrm>
        </p:spPr>
        <p:txBody>
          <a:bodyPr>
            <a:normAutofit/>
          </a:bodyPr>
          <a:lstStyle/>
          <a:p>
            <a:r>
              <a:rPr lang="en-US" b="1" dirty="0" smtClean="0"/>
              <a:t>U.S. Energy Upsurge</a:t>
            </a:r>
            <a:r>
              <a:rPr lang="en-US" dirty="0" smtClean="0"/>
              <a:t/>
            </a:r>
            <a:br>
              <a:rPr lang="en-US" dirty="0" smtClean="0"/>
            </a:br>
            <a:r>
              <a:rPr lang="en-US" b="1" dirty="0" smtClean="0"/>
              <a:t>The Path to U.S. Jobs, Prosperity, and Security</a:t>
            </a:r>
            <a:r>
              <a:rPr lang="en-US" dirty="0" smtClean="0"/>
              <a:t> </a:t>
            </a:r>
            <a:endParaRPr lang="en-US" dirty="0"/>
          </a:p>
        </p:txBody>
      </p:sp>
      <p:sp>
        <p:nvSpPr>
          <p:cNvPr id="3" name="Subtitle 2"/>
          <p:cNvSpPr>
            <a:spLocks noGrp="1"/>
          </p:cNvSpPr>
          <p:nvPr>
            <p:ph type="subTitle" idx="1"/>
          </p:nvPr>
        </p:nvSpPr>
        <p:spPr>
          <a:xfrm>
            <a:off x="1371600" y="4114800"/>
            <a:ext cx="6400800" cy="1752600"/>
          </a:xfrm>
        </p:spPr>
        <p:txBody>
          <a:bodyPr>
            <a:normAutofit fontScale="70000" lnSpcReduction="20000"/>
          </a:bodyPr>
          <a:lstStyle/>
          <a:p>
            <a:r>
              <a:rPr lang="en-US" sz="4600" dirty="0" smtClean="0">
                <a:solidFill>
                  <a:schemeClr val="tx1">
                    <a:lumMod val="85000"/>
                    <a:lumOff val="15000"/>
                  </a:schemeClr>
                </a:solidFill>
              </a:rPr>
              <a:t>Kathleen Hartnett White</a:t>
            </a:r>
            <a:r>
              <a:rPr lang="en-US" dirty="0" smtClean="0">
                <a:solidFill>
                  <a:schemeClr val="tx1">
                    <a:lumMod val="85000"/>
                    <a:lumOff val="15000"/>
                  </a:schemeClr>
                </a:solidFill>
              </a:rPr>
              <a:t/>
            </a:r>
            <a:br>
              <a:rPr lang="en-US" dirty="0" smtClean="0">
                <a:solidFill>
                  <a:schemeClr val="tx1">
                    <a:lumMod val="85000"/>
                    <a:lumOff val="15000"/>
                  </a:schemeClr>
                </a:solidFill>
              </a:rPr>
            </a:br>
            <a:r>
              <a:rPr lang="en-US" sz="2900" dirty="0" smtClean="0">
                <a:solidFill>
                  <a:schemeClr val="tx1">
                    <a:lumMod val="85000"/>
                    <a:lumOff val="15000"/>
                  </a:schemeClr>
                </a:solidFill>
              </a:rPr>
              <a:t>Distinguished Senior Fellow and Director</a:t>
            </a:r>
            <a:br>
              <a:rPr lang="en-US" sz="2900" dirty="0" smtClean="0">
                <a:solidFill>
                  <a:schemeClr val="tx1">
                    <a:lumMod val="85000"/>
                    <a:lumOff val="15000"/>
                  </a:schemeClr>
                </a:solidFill>
              </a:rPr>
            </a:br>
            <a:r>
              <a:rPr lang="en-US" sz="2900" dirty="0" smtClean="0">
                <a:solidFill>
                  <a:schemeClr val="tx1">
                    <a:lumMod val="85000"/>
                    <a:lumOff val="15000"/>
                  </a:schemeClr>
                </a:solidFill>
              </a:rPr>
              <a:t>Armstrong Center for Energy and the Environment</a:t>
            </a:r>
            <a:br>
              <a:rPr lang="en-US" sz="2900" dirty="0" smtClean="0">
                <a:solidFill>
                  <a:schemeClr val="tx1">
                    <a:lumMod val="85000"/>
                    <a:lumOff val="15000"/>
                  </a:schemeClr>
                </a:solidFill>
              </a:rPr>
            </a:br>
            <a:r>
              <a:rPr lang="en-US" sz="2900" dirty="0" smtClean="0">
                <a:solidFill>
                  <a:schemeClr val="tx1">
                    <a:lumMod val="85000"/>
                    <a:lumOff val="15000"/>
                  </a:schemeClr>
                </a:solidFill>
              </a:rPr>
              <a:t/>
            </a:r>
            <a:br>
              <a:rPr lang="en-US" sz="2900" dirty="0" smtClean="0">
                <a:solidFill>
                  <a:schemeClr val="tx1">
                    <a:lumMod val="85000"/>
                    <a:lumOff val="15000"/>
                  </a:schemeClr>
                </a:solidFill>
              </a:rPr>
            </a:br>
            <a:r>
              <a:rPr lang="en-US" sz="2900" dirty="0" smtClean="0">
                <a:solidFill>
                  <a:schemeClr val="tx1">
                    <a:lumMod val="85000"/>
                    <a:lumOff val="15000"/>
                  </a:schemeClr>
                </a:solidFill>
              </a:rPr>
              <a:t>Texas Public Policy Foundation</a:t>
            </a:r>
            <a:br>
              <a:rPr lang="en-US" sz="2900" dirty="0" smtClean="0">
                <a:solidFill>
                  <a:schemeClr val="tx1">
                    <a:lumMod val="85000"/>
                    <a:lumOff val="15000"/>
                  </a:schemeClr>
                </a:solidFill>
              </a:rPr>
            </a:br>
            <a:r>
              <a:rPr lang="en-US" sz="2900" dirty="0" smtClean="0">
                <a:solidFill>
                  <a:schemeClr val="tx1">
                    <a:lumMod val="85000"/>
                    <a:lumOff val="15000"/>
                  </a:schemeClr>
                </a:solidFill>
              </a:rPr>
              <a:t>April 2012</a:t>
            </a:r>
            <a:endParaRPr lang="en-US"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Comms Intern\Desktop\Page_1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03" t="8864" r="2575" b="12832"/>
          <a:stretch/>
        </p:blipFill>
        <p:spPr bwMode="auto">
          <a:xfrm>
            <a:off x="0" y="1143000"/>
            <a:ext cx="8915400" cy="4994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609600"/>
          </a:xfrm>
        </p:spPr>
        <p:txBody>
          <a:bodyPr>
            <a:noAutofit/>
          </a:bodyPr>
          <a:lstStyle/>
          <a:p>
            <a:r>
              <a:rPr lang="en-US" sz="3200" b="1" dirty="0" smtClean="0"/>
              <a:t>Eagle Ford Production</a:t>
            </a:r>
            <a:endParaRPr lang="en-US" sz="3200" b="1" dirty="0"/>
          </a:p>
        </p:txBody>
      </p:sp>
      <p:sp>
        <p:nvSpPr>
          <p:cNvPr id="3" name="Rectangle 2"/>
          <p:cNvSpPr/>
          <p:nvPr/>
        </p:nvSpPr>
        <p:spPr>
          <a:xfrm>
            <a:off x="762000" y="6172200"/>
            <a:ext cx="2020490" cy="276999"/>
          </a:xfrm>
          <a:prstGeom prst="rect">
            <a:avLst/>
          </a:prstGeom>
        </p:spPr>
        <p:txBody>
          <a:bodyPr wrap="none">
            <a:spAutoFit/>
          </a:bodyPr>
          <a:lstStyle/>
          <a:p>
            <a:r>
              <a:rPr lang="en-US" sz="1200" b="1" dirty="0"/>
              <a:t>Source: </a:t>
            </a:r>
            <a:r>
              <a:rPr lang="en-US" sz="1200" dirty="0"/>
              <a:t>HPDI March 21, 2012</a:t>
            </a:r>
          </a:p>
        </p:txBody>
      </p:sp>
    </p:spTree>
    <p:extLst>
      <p:ext uri="{BB962C8B-B14F-4D97-AF65-F5344CB8AC3E}">
        <p14:creationId xmlns:p14="http://schemas.microsoft.com/office/powerpoint/2010/main" val="2941957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5" name="Content Placeholder 4"/>
          <p:cNvSpPr>
            <a:spLocks noGrp="1"/>
          </p:cNvSpPr>
          <p:nvPr>
            <p:ph idx="1"/>
          </p:nvPr>
        </p:nvSpPr>
        <p:spPr>
          <a:xfrm>
            <a:off x="457200" y="1219200"/>
            <a:ext cx="8229600" cy="4906963"/>
          </a:xfrm>
        </p:spPr>
        <p:txBody>
          <a:bodyPr>
            <a:normAutofit fontScale="62500" lnSpcReduction="20000"/>
          </a:bodyPr>
          <a:lstStyle/>
          <a:p>
            <a:pPr marL="0" indent="0">
              <a:buNone/>
            </a:pPr>
            <a:r>
              <a:rPr lang="en-US" dirty="0" smtClean="0"/>
              <a:t>Total Oil: 3.745 Trillion Barrels</a:t>
            </a:r>
            <a:br>
              <a:rPr lang="en-US" dirty="0" smtClean="0"/>
            </a:br>
            <a:r>
              <a:rPr lang="en-US" dirty="0" smtClean="0"/>
              <a:t>Recoverable: 1.442 Trillion Barrels</a:t>
            </a:r>
            <a:br>
              <a:rPr lang="en-US" dirty="0" smtClean="0"/>
            </a:br>
            <a:r>
              <a:rPr lang="en-US" dirty="0" smtClean="0">
                <a:solidFill>
                  <a:srgbClr val="FFFF00"/>
                </a:solidFill>
              </a:rPr>
              <a:t>Proved Reserves: 20.6 Billion Barrels*</a:t>
            </a:r>
          </a:p>
          <a:p>
            <a:pPr marL="0" indent="0">
              <a:buNone/>
            </a:pPr>
            <a:r>
              <a:rPr lang="en-US" dirty="0" smtClean="0"/>
              <a:t> </a:t>
            </a:r>
          </a:p>
          <a:p>
            <a:pPr marL="0" indent="0">
              <a:buNone/>
            </a:pPr>
            <a:r>
              <a:rPr lang="en-US" dirty="0" smtClean="0"/>
              <a:t>Total Natural Gas: 14 Quadrillion Cubic Feet=1,000,000,000,000,000 /CF</a:t>
            </a:r>
            <a:br>
              <a:rPr lang="en-US" dirty="0" smtClean="0"/>
            </a:br>
            <a:r>
              <a:rPr lang="en-US" dirty="0" smtClean="0"/>
              <a:t>Recoverable: 2.744 Quadrillion Cubic Feet</a:t>
            </a:r>
            <a:br>
              <a:rPr lang="en-US" dirty="0" smtClean="0"/>
            </a:br>
            <a:r>
              <a:rPr lang="en-US" dirty="0" smtClean="0">
                <a:solidFill>
                  <a:srgbClr val="FFFF00"/>
                </a:solidFill>
              </a:rPr>
              <a:t>Proved Reserves: 272 Trillion Cubic Feet</a:t>
            </a:r>
          </a:p>
          <a:p>
            <a:pPr marL="0" indent="0">
              <a:buNone/>
            </a:pPr>
            <a:endParaRPr lang="en-US" dirty="0" smtClean="0"/>
          </a:p>
          <a:p>
            <a:pPr marL="0" indent="0">
              <a:buNone/>
            </a:pPr>
            <a:r>
              <a:rPr lang="en-US" dirty="0" smtClean="0"/>
              <a:t>Total Coal: 10.3 Trillion Short Tons</a:t>
            </a:r>
            <a:br>
              <a:rPr lang="en-US" dirty="0" smtClean="0"/>
            </a:br>
            <a:r>
              <a:rPr lang="en-US" dirty="0" smtClean="0"/>
              <a:t>Recoverable: 486.1  Billion Short Tons</a:t>
            </a:r>
            <a:br>
              <a:rPr lang="en-US" dirty="0" smtClean="0"/>
            </a:br>
            <a:r>
              <a:rPr lang="en-US" dirty="0" smtClean="0">
                <a:solidFill>
                  <a:srgbClr val="FFFF00"/>
                </a:solidFill>
              </a:rPr>
              <a:t>Proved Reserves: 260.6 Billion Short Tons</a:t>
            </a:r>
          </a:p>
          <a:p>
            <a:pPr marL="0" indent="0">
              <a:buNone/>
            </a:pPr>
            <a:endParaRPr lang="en-US" b="1" dirty="0" smtClean="0"/>
          </a:p>
          <a:p>
            <a:pPr>
              <a:buNone/>
            </a:pPr>
            <a:r>
              <a:rPr lang="en-US" b="1" dirty="0" smtClean="0"/>
              <a:t>Ample U.S. Supply for Centuries  </a:t>
            </a:r>
          </a:p>
          <a:p>
            <a:pPr>
              <a:buNone/>
            </a:pPr>
            <a:endParaRPr lang="en-US" dirty="0" smtClean="0"/>
          </a:p>
          <a:p>
            <a:pPr>
              <a:buNone/>
            </a:pPr>
            <a:r>
              <a:rPr lang="en-US" dirty="0" smtClean="0"/>
              <a:t> </a:t>
            </a:r>
          </a:p>
          <a:p>
            <a:pPr>
              <a:buNone/>
            </a:pPr>
            <a:r>
              <a:rPr lang="en-US" sz="1800" dirty="0" smtClean="0"/>
              <a:t> Source: “North American Energy Inventory,” December 2011, Institute for Energy Research.</a:t>
            </a:r>
          </a:p>
        </p:txBody>
      </p:sp>
      <p:sp>
        <p:nvSpPr>
          <p:cNvPr id="7" name="Title 6"/>
          <p:cNvSpPr>
            <a:spLocks noGrp="1"/>
          </p:cNvSpPr>
          <p:nvPr>
            <p:ph type="title"/>
          </p:nvPr>
        </p:nvSpPr>
        <p:spPr>
          <a:xfrm>
            <a:off x="304800" y="76200"/>
            <a:ext cx="8763000" cy="1143000"/>
          </a:xfrm>
        </p:spPr>
        <p:txBody>
          <a:bodyPr>
            <a:normAutofit/>
          </a:bodyPr>
          <a:lstStyle/>
          <a:p>
            <a:pPr algn="l"/>
            <a:r>
              <a:rPr lang="en-US" sz="3200" b="1" dirty="0" smtClean="0"/>
              <a:t>U.S. “Massive Resource Potential”</a:t>
            </a:r>
            <a:endParaRPr lang="en-US" sz="3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76200"/>
            <a:ext cx="8229600" cy="1143000"/>
          </a:xfrm>
        </p:spPr>
        <p:txBody>
          <a:bodyPr>
            <a:normAutofit/>
          </a:bodyPr>
          <a:lstStyle/>
          <a:p>
            <a:r>
              <a:rPr lang="en-US" sz="3200" b="1" dirty="0" smtClean="0"/>
              <a:t>The Scarcity Myth</a:t>
            </a:r>
            <a:endParaRPr lang="en-US" sz="3200" dirty="0"/>
          </a:p>
        </p:txBody>
      </p:sp>
      <p:sp>
        <p:nvSpPr>
          <p:cNvPr id="5" name="TextBox 4"/>
          <p:cNvSpPr txBox="1"/>
          <p:nvPr/>
        </p:nvSpPr>
        <p:spPr>
          <a:xfrm>
            <a:off x="228600" y="990600"/>
            <a:ext cx="8610600" cy="5447645"/>
          </a:xfrm>
          <a:prstGeom prst="rect">
            <a:avLst/>
          </a:prstGeom>
          <a:noFill/>
        </p:spPr>
        <p:txBody>
          <a:bodyPr wrap="square" rtlCol="0">
            <a:spAutoFit/>
          </a:bodyPr>
          <a:lstStyle/>
          <a:p>
            <a:r>
              <a:rPr lang="en-US" sz="2400" b="1" dirty="0" smtClean="0"/>
              <a:t>Grossly Misleading: “Proved Reserves”</a:t>
            </a:r>
          </a:p>
          <a:p>
            <a:endParaRPr lang="en-US" dirty="0" smtClean="0"/>
          </a:p>
          <a:p>
            <a:pPr marL="285750" indent="-285750">
              <a:buFont typeface="Arial" pitchFamily="34" charset="0"/>
              <a:buChar char="•"/>
            </a:pPr>
            <a:r>
              <a:rPr lang="en-US" dirty="0" smtClean="0"/>
              <a:t>President Obama in Denial- “When the US only has 2% of world’s reserves and uses 20% of world’s reserves, how could drilling more make a difference.”</a:t>
            </a:r>
            <a:br>
              <a:rPr lang="en-US" dirty="0" smtClean="0"/>
            </a:br>
            <a:endParaRPr lang="en-US" dirty="0" smtClean="0"/>
          </a:p>
          <a:p>
            <a:pPr marL="285750" indent="-285750">
              <a:buFont typeface="Arial" pitchFamily="34" charset="0"/>
              <a:buChar char="•"/>
            </a:pPr>
            <a:r>
              <a:rPr lang="en-US" dirty="0" smtClean="0"/>
              <a:t>The Presidents “2%”  refers to the traditional, most conservative measure and now antiquated measure of “proved reserves.” </a:t>
            </a:r>
          </a:p>
          <a:p>
            <a:pPr marL="285750" indent="-285750">
              <a:buFont typeface="Arial" pitchFamily="34" charset="0"/>
              <a:buChar char="•"/>
            </a:pPr>
            <a:endParaRPr lang="en-US" dirty="0" smtClean="0"/>
          </a:p>
          <a:p>
            <a:pPr marL="285750" indent="-285750">
              <a:buFont typeface="Arial" pitchFamily="34" charset="0"/>
              <a:buChar char="•"/>
            </a:pPr>
            <a:r>
              <a:rPr lang="en-US" dirty="0" smtClean="0"/>
              <a:t>EIA still estimates US proved reserves at only 21-23 billion barrels.(BBO).</a:t>
            </a:r>
          </a:p>
          <a:p>
            <a:pPr marL="285750" indent="-285750">
              <a:buFont typeface="Arial" pitchFamily="34" charset="0"/>
              <a:buChar char="•"/>
            </a:pPr>
            <a:endParaRPr lang="en-US" dirty="0" smtClean="0"/>
          </a:p>
          <a:p>
            <a:pPr marL="285750" indent="-285750">
              <a:buFont typeface="Arial" pitchFamily="34" charset="0"/>
              <a:buChar char="•"/>
            </a:pPr>
            <a:r>
              <a:rPr lang="en-US" dirty="0" smtClean="0"/>
              <a:t>Reserves –not static , e.g. food on grocery shelves </a:t>
            </a:r>
          </a:p>
          <a:p>
            <a:pPr marL="285750" indent="-285750">
              <a:buFont typeface="Arial" pitchFamily="34" charset="0"/>
              <a:buChar char="•"/>
            </a:pPr>
            <a:endParaRPr lang="en-US" dirty="0" smtClean="0"/>
          </a:p>
          <a:p>
            <a:pPr marL="285750" indent="-285750">
              <a:buFont typeface="Arial" pitchFamily="34" charset="0"/>
              <a:buChar char="•"/>
            </a:pPr>
            <a:r>
              <a:rPr lang="en-US" dirty="0" smtClean="0"/>
              <a:t>From 1980-2010, U.S. produced over 77 BBO</a:t>
            </a:r>
          </a:p>
          <a:p>
            <a:pPr marL="285750" indent="-285750">
              <a:buFont typeface="Arial" pitchFamily="34" charset="0"/>
              <a:buChar char="•"/>
            </a:pPr>
            <a:endParaRPr lang="en-US" dirty="0" smtClean="0"/>
          </a:p>
          <a:p>
            <a:pPr marL="285750" indent="-285750">
              <a:buFont typeface="Arial" pitchFamily="34" charset="0"/>
              <a:buChar char="•"/>
            </a:pPr>
            <a:r>
              <a:rPr lang="en-US" dirty="0" smtClean="0"/>
              <a:t>150%  of the “proved reserves” EIA estimated in 1980.</a:t>
            </a:r>
            <a:br>
              <a:rPr lang="en-US" dirty="0" smtClean="0"/>
            </a:br>
            <a:endParaRPr lang="en-US" dirty="0" smtClean="0"/>
          </a:p>
          <a:p>
            <a:pPr marL="285750" indent="-285750">
              <a:buFont typeface="Arial" pitchFamily="34" charset="0"/>
              <a:buChar char="•"/>
            </a:pPr>
            <a:r>
              <a:rPr lang="en-US" dirty="0" smtClean="0"/>
              <a:t>In  Eagle Ford Shale Area of TX, production as quadrupled each of the last three years.</a:t>
            </a:r>
            <a:br>
              <a:rPr lang="en-US" dirty="0" smtClean="0"/>
            </a:br>
            <a:r>
              <a:rPr lang="en-US" dirty="0" smtClean="0"/>
              <a:t>In 2009, 94 drilling permits issued. In 2010, 1000 plus drilling permits.</a:t>
            </a:r>
          </a:p>
          <a:p>
            <a:pPr marL="285750" indent="-285750">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p:txBody>
          <a:bodyPr>
            <a:normAutofit fontScale="90000"/>
          </a:bodyPr>
          <a:lstStyle/>
          <a:p>
            <a:r>
              <a:rPr lang="en-US" sz="3600" b="1" dirty="0" smtClean="0"/>
              <a:t>DOE’s  Energy Information Administration (EIA)  “official” energy numbers</a:t>
            </a:r>
            <a:endParaRPr lang="en-US" dirty="0"/>
          </a:p>
        </p:txBody>
      </p:sp>
      <p:sp>
        <p:nvSpPr>
          <p:cNvPr id="5" name="TextBox 4"/>
          <p:cNvSpPr txBox="1"/>
          <p:nvPr/>
        </p:nvSpPr>
        <p:spPr>
          <a:xfrm>
            <a:off x="304800" y="1828800"/>
            <a:ext cx="8610600" cy="3139321"/>
          </a:xfrm>
          <a:prstGeom prst="rect">
            <a:avLst/>
          </a:prstGeom>
          <a:noFill/>
        </p:spPr>
        <p:txBody>
          <a:bodyPr wrap="square" rtlCol="0">
            <a:spAutoFit/>
          </a:bodyPr>
          <a:lstStyle/>
          <a:p>
            <a:pPr marL="342900" indent="-342900">
              <a:buFont typeface="Arial" pitchFamily="34" charset="0"/>
              <a:buChar char="•"/>
            </a:pPr>
            <a:r>
              <a:rPr lang="en-US" sz="2000" dirty="0" smtClean="0"/>
              <a:t>Proved Reserves- Known oil resources now producible with government consent using current (conventional) technology, prices  and commercial terms. Note excludes resources now off limits – offshore, onshore on public lands. </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Technically Recoverable Resource-Known resources capable of recovery but with more cost and technical difficulty.</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Probable Resources – Identified but incapable of measurement.</a:t>
            </a:r>
          </a:p>
          <a:p>
            <a:pPr marL="285750" indent="-285750">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609600"/>
            <a:ext cx="8229600" cy="1143000"/>
          </a:xfrm>
        </p:spPr>
        <p:txBody>
          <a:bodyPr>
            <a:noAutofit/>
          </a:bodyPr>
          <a:lstStyle/>
          <a:p>
            <a:r>
              <a:rPr lang="en-US" sz="3200" b="1" dirty="0" smtClean="0"/>
              <a:t>Tight Oil and Shale Gas Revolution Made Possible by </a:t>
            </a:r>
            <a:r>
              <a:rPr lang="en-US" sz="3200" b="1" dirty="0" err="1" smtClean="0"/>
              <a:t>Fracking</a:t>
            </a:r>
            <a:r>
              <a:rPr lang="en-US" sz="3200" b="1" dirty="0" smtClean="0"/>
              <a:t> and Directional Drilling Blows EIA’s Numbers</a:t>
            </a:r>
            <a:endParaRPr lang="en-US" sz="3200" dirty="0"/>
          </a:p>
        </p:txBody>
      </p:sp>
      <p:sp>
        <p:nvSpPr>
          <p:cNvPr id="5" name="TextBox 4"/>
          <p:cNvSpPr txBox="1"/>
          <p:nvPr/>
        </p:nvSpPr>
        <p:spPr>
          <a:xfrm>
            <a:off x="381000" y="2455545"/>
            <a:ext cx="8382000" cy="3323987"/>
          </a:xfrm>
          <a:prstGeom prst="rect">
            <a:avLst/>
          </a:prstGeom>
          <a:noFill/>
        </p:spPr>
        <p:txBody>
          <a:bodyPr wrap="square" rtlCol="0">
            <a:spAutoFit/>
          </a:bodyPr>
          <a:lstStyle/>
          <a:p>
            <a:pPr>
              <a:buFont typeface="Arial" pitchFamily="34" charset="0"/>
              <a:buChar char="•"/>
            </a:pPr>
            <a:r>
              <a:rPr lang="en-US" sz="2400" dirty="0" smtClean="0"/>
              <a:t>USGS Estimates of </a:t>
            </a:r>
            <a:r>
              <a:rPr lang="en-US" sz="2400" dirty="0" err="1" smtClean="0"/>
              <a:t>Bakken</a:t>
            </a:r>
            <a:r>
              <a:rPr lang="en-US" sz="2400" dirty="0" smtClean="0"/>
              <a:t> (AKA Williston Fields) in ND/MT were  151 MBO in 1995.</a:t>
            </a:r>
          </a:p>
          <a:p>
            <a:endParaRPr lang="en-US" sz="2400" dirty="0" smtClean="0"/>
          </a:p>
          <a:p>
            <a:pPr>
              <a:buFont typeface="Arial" pitchFamily="34" charset="0"/>
              <a:buChar char="•"/>
            </a:pPr>
            <a:r>
              <a:rPr lang="en-US" sz="2400" dirty="0" smtClean="0"/>
              <a:t>In 2010, USGS increased the </a:t>
            </a:r>
            <a:r>
              <a:rPr lang="en-US" sz="2400" dirty="0" err="1" smtClean="0"/>
              <a:t>Bakken</a:t>
            </a:r>
            <a:r>
              <a:rPr lang="en-US" sz="2400" dirty="0" smtClean="0"/>
              <a:t> numbers to 4.3 BBO, an increase of 132 times in ten years.</a:t>
            </a:r>
          </a:p>
          <a:p>
            <a:endParaRPr lang="en-US" sz="2400" dirty="0" smtClean="0"/>
          </a:p>
          <a:p>
            <a:pPr>
              <a:buFont typeface="Arial" pitchFamily="34" charset="0"/>
              <a:buChar char="•"/>
            </a:pPr>
            <a:r>
              <a:rPr lang="en-US" sz="2400" dirty="0" smtClean="0"/>
              <a:t>Oil analysts now predict the </a:t>
            </a:r>
            <a:r>
              <a:rPr lang="en-US" sz="2400" dirty="0" err="1" smtClean="0"/>
              <a:t>Bakken</a:t>
            </a:r>
            <a:r>
              <a:rPr lang="en-US" sz="2400" dirty="0" smtClean="0"/>
              <a:t> holds more like 20-24 BBO.</a:t>
            </a:r>
          </a:p>
          <a:p>
            <a:pPr>
              <a:buFont typeface="Arial" pitchFamily="34" charset="0"/>
              <a:buChar char="•"/>
            </a:pPr>
            <a:r>
              <a:rPr lang="en-US" sz="2400" dirty="0" smtClean="0"/>
              <a:t>Eagle Ford -60,000 bpd in 2011, likely 500,000 bpd by 12/12.</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382000" cy="1143000"/>
          </a:xfrm>
        </p:spPr>
        <p:txBody>
          <a:bodyPr>
            <a:normAutofit/>
          </a:bodyPr>
          <a:lstStyle/>
          <a:p>
            <a:r>
              <a:rPr lang="en-US" sz="3200" b="1" dirty="0" smtClean="0"/>
              <a:t>Near Term Outlook -- Unconventionals</a:t>
            </a:r>
            <a:endParaRPr lang="en-US" sz="3200" b="1" dirty="0"/>
          </a:p>
        </p:txBody>
      </p:sp>
      <p:sp>
        <p:nvSpPr>
          <p:cNvPr id="3" name="Content Placeholder 2"/>
          <p:cNvSpPr>
            <a:spLocks noGrp="1"/>
          </p:cNvSpPr>
          <p:nvPr>
            <p:ph idx="1"/>
          </p:nvPr>
        </p:nvSpPr>
        <p:spPr/>
        <p:txBody>
          <a:bodyPr/>
          <a:lstStyle/>
          <a:p>
            <a:endParaRPr lang="en-US" dirty="0"/>
          </a:p>
        </p:txBody>
      </p:sp>
      <p:pic>
        <p:nvPicPr>
          <p:cNvPr id="4098" name="Picture 2" descr="C:\Documents and Settings\Comms Intern\Desktop\Page_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740"/>
          <a:stretch/>
        </p:blipFill>
        <p:spPr bwMode="auto">
          <a:xfrm>
            <a:off x="76200" y="1447800"/>
            <a:ext cx="8915400" cy="4506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400800"/>
            <a:ext cx="6477000" cy="276999"/>
          </a:xfrm>
          <a:prstGeom prst="rect">
            <a:avLst/>
          </a:prstGeom>
          <a:noFill/>
        </p:spPr>
        <p:txBody>
          <a:bodyPr wrap="square" rtlCol="0">
            <a:spAutoFit/>
          </a:bodyPr>
          <a:lstStyle/>
          <a:p>
            <a:r>
              <a:rPr lang="en-US" sz="1200" b="1" dirty="0" smtClean="0"/>
              <a:t>Source: </a:t>
            </a:r>
            <a:r>
              <a:rPr lang="en-US" sz="1200" dirty="0" smtClean="0"/>
              <a:t>HDPI data, EPRINC estimates</a:t>
            </a:r>
            <a:endParaRPr lang="en-US" sz="1200" dirty="0"/>
          </a:p>
        </p:txBody>
      </p:sp>
    </p:spTree>
    <p:extLst>
      <p:ext uri="{BB962C8B-B14F-4D97-AF65-F5344CB8AC3E}">
        <p14:creationId xmlns:p14="http://schemas.microsoft.com/office/powerpoint/2010/main" val="1256287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5" name="Content Placeholder 4"/>
          <p:cNvSpPr>
            <a:spLocks noGrp="1"/>
          </p:cNvSpPr>
          <p:nvPr>
            <p:ph idx="1"/>
          </p:nvPr>
        </p:nvSpPr>
        <p:spPr>
          <a:xfrm>
            <a:off x="228600" y="1341437"/>
            <a:ext cx="8686800" cy="4906963"/>
          </a:xfrm>
        </p:spPr>
        <p:txBody>
          <a:bodyPr>
            <a:normAutofit/>
          </a:bodyPr>
          <a:lstStyle/>
          <a:p>
            <a:endParaRPr lang="en-US" sz="2000" dirty="0" smtClean="0"/>
          </a:p>
          <a:p>
            <a:r>
              <a:rPr lang="en-US" sz="2400" dirty="0" smtClean="0"/>
              <a:t>A Geopolitical Shift of  energy balance of power </a:t>
            </a:r>
            <a:br>
              <a:rPr lang="en-US" sz="2400" dirty="0" smtClean="0"/>
            </a:br>
            <a:r>
              <a:rPr lang="en-US" sz="2400" dirty="0" smtClean="0"/>
              <a:t>Reduced U.S. Dependence on Middle Eastern  Oil </a:t>
            </a:r>
          </a:p>
          <a:p>
            <a:r>
              <a:rPr lang="en-US" sz="2400" dirty="0" smtClean="0"/>
              <a:t>Imports Now = 45%  of US demand-</a:t>
            </a:r>
          </a:p>
          <a:p>
            <a:r>
              <a:rPr lang="en-US" sz="2400" dirty="0" smtClean="0"/>
              <a:t>First decline in 40 years: .6% lower than 2010.</a:t>
            </a:r>
          </a:p>
          <a:p>
            <a:r>
              <a:rPr lang="en-US" sz="2400" dirty="0" smtClean="0"/>
              <a:t>Saudi Arabia: ARAMCO- OPEC dominance already wanes because of  massive reserves in U.S. and Canada. (November 2011)</a:t>
            </a:r>
          </a:p>
          <a:p>
            <a:r>
              <a:rPr lang="en-US" sz="2400" dirty="0" smtClean="0"/>
              <a:t>OPEC estimates reserves of “unconventional” shale oil in North America could exceed 300 billion barrels </a:t>
            </a:r>
          </a:p>
          <a:p>
            <a:r>
              <a:rPr lang="en-US" sz="2400" dirty="0" smtClean="0"/>
              <a:t>Saudi Arabia’s conventional reserves - 265 billion barrels</a:t>
            </a:r>
          </a:p>
          <a:p>
            <a:pPr>
              <a:buNone/>
            </a:pPr>
            <a:endParaRPr lang="en-US" dirty="0"/>
          </a:p>
        </p:txBody>
      </p:sp>
      <p:sp>
        <p:nvSpPr>
          <p:cNvPr id="7" name="Title 6"/>
          <p:cNvSpPr>
            <a:spLocks noGrp="1"/>
          </p:cNvSpPr>
          <p:nvPr>
            <p:ph type="title"/>
          </p:nvPr>
        </p:nvSpPr>
        <p:spPr>
          <a:xfrm>
            <a:off x="457200" y="152400"/>
            <a:ext cx="8229600" cy="1143000"/>
          </a:xfrm>
        </p:spPr>
        <p:txBody>
          <a:bodyPr>
            <a:normAutofit/>
          </a:bodyPr>
          <a:lstStyle/>
          <a:p>
            <a:r>
              <a:rPr lang="en-US" sz="3200" b="1" dirty="0" smtClean="0"/>
              <a:t>Emerging Shift in Global Energy Axis</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152400"/>
            <a:ext cx="8229600" cy="1143000"/>
          </a:xfrm>
        </p:spPr>
        <p:txBody>
          <a:bodyPr>
            <a:normAutofit/>
          </a:bodyPr>
          <a:lstStyle/>
          <a:p>
            <a:r>
              <a:rPr lang="en-US" sz="3200" b="1" dirty="0" smtClean="0"/>
              <a:t>Economic and Energy Volatility</a:t>
            </a:r>
            <a:endParaRPr lang="en-US" sz="3200" dirty="0"/>
          </a:p>
        </p:txBody>
      </p:sp>
      <p:sp>
        <p:nvSpPr>
          <p:cNvPr id="8" name="TextBox 7"/>
          <p:cNvSpPr txBox="1"/>
          <p:nvPr/>
        </p:nvSpPr>
        <p:spPr>
          <a:xfrm>
            <a:off x="228600" y="747891"/>
            <a:ext cx="8610600" cy="6047809"/>
          </a:xfrm>
          <a:prstGeom prst="rect">
            <a:avLst/>
          </a:prstGeom>
          <a:noFill/>
        </p:spPr>
        <p:txBody>
          <a:bodyPr wrap="square" rtlCol="0">
            <a:spAutoFit/>
          </a:bodyPr>
          <a:lstStyle/>
          <a:p>
            <a:r>
              <a:rPr lang="en-US" b="1" dirty="0" smtClean="0">
                <a:solidFill>
                  <a:srgbClr val="FFFF00"/>
                </a:solidFill>
              </a:rPr>
              <a:t>Remember Summer 2008</a:t>
            </a:r>
            <a:endParaRPr lang="en-US" dirty="0" smtClean="0"/>
          </a:p>
          <a:p>
            <a:pPr>
              <a:lnSpc>
                <a:spcPct val="150000"/>
              </a:lnSpc>
              <a:buFont typeface="Arial" pitchFamily="34" charset="0"/>
              <a:buChar char="•"/>
            </a:pPr>
            <a:r>
              <a:rPr lang="en-US" dirty="0" smtClean="0"/>
              <a:t>Sharply rising energy demand from China &amp; India</a:t>
            </a:r>
          </a:p>
          <a:p>
            <a:pPr>
              <a:lnSpc>
                <a:spcPct val="150000"/>
              </a:lnSpc>
              <a:buFont typeface="Arial" pitchFamily="34" charset="0"/>
              <a:buChar char="•"/>
            </a:pPr>
            <a:r>
              <a:rPr lang="en-US" dirty="0" smtClean="0"/>
              <a:t>Middle Eastern Instability – comparatively minor (Yemen/Nigeria)</a:t>
            </a:r>
          </a:p>
          <a:p>
            <a:pPr>
              <a:lnSpc>
                <a:spcPct val="150000"/>
              </a:lnSpc>
              <a:buFont typeface="Arial" pitchFamily="34" charset="0"/>
              <a:buChar char="•"/>
            </a:pPr>
            <a:r>
              <a:rPr lang="en-US" dirty="0" smtClean="0"/>
              <a:t>U.S. Gas Prices Go to $4 gallon; Natural Gas is $11 </a:t>
            </a:r>
            <a:r>
              <a:rPr lang="en-US" dirty="0" err="1" smtClean="0"/>
              <a:t>mcf</a:t>
            </a:r>
            <a:endParaRPr lang="en-US" dirty="0"/>
          </a:p>
          <a:p>
            <a:pPr>
              <a:lnSpc>
                <a:spcPct val="150000"/>
              </a:lnSpc>
              <a:buFont typeface="Arial" pitchFamily="34" charset="0"/>
              <a:buChar char="•"/>
            </a:pPr>
            <a:r>
              <a:rPr lang="en-US" dirty="0" smtClean="0"/>
              <a:t>Public </a:t>
            </a:r>
            <a:r>
              <a:rPr lang="en-US" dirty="0" err="1" smtClean="0"/>
              <a:t>Clamour</a:t>
            </a:r>
            <a:r>
              <a:rPr lang="en-US" dirty="0" smtClean="0"/>
              <a:t> for Increased  US  Offshore Oil Production</a:t>
            </a:r>
          </a:p>
          <a:p>
            <a:pPr>
              <a:lnSpc>
                <a:spcPct val="150000"/>
              </a:lnSpc>
              <a:buFont typeface="Arial" pitchFamily="34" charset="0"/>
              <a:buChar char="•"/>
            </a:pPr>
            <a:r>
              <a:rPr lang="en-US" dirty="0" smtClean="0"/>
              <a:t>30 Year Congressional</a:t>
            </a:r>
          </a:p>
          <a:p>
            <a:pPr>
              <a:lnSpc>
                <a:spcPct val="150000"/>
              </a:lnSpc>
              <a:buFont typeface="Arial" pitchFamily="34" charset="0"/>
              <a:buChar char="•"/>
            </a:pPr>
            <a:r>
              <a:rPr lang="en-US" dirty="0" smtClean="0"/>
              <a:t>Moratorium on Most Off-Shore Oil Production  </a:t>
            </a:r>
            <a:endParaRPr lang="en-US" dirty="0"/>
          </a:p>
          <a:p>
            <a:pPr>
              <a:lnSpc>
                <a:spcPct val="150000"/>
              </a:lnSpc>
              <a:buFont typeface="Arial" pitchFamily="34" charset="0"/>
              <a:buChar char="•"/>
            </a:pPr>
            <a:r>
              <a:rPr lang="en-US" dirty="0" smtClean="0"/>
              <a:t>Multiple Polls: 85% Support Repeal of Moratorium/Energy Independence!!!!!</a:t>
            </a:r>
          </a:p>
          <a:p>
            <a:pPr>
              <a:lnSpc>
                <a:spcPct val="150000"/>
              </a:lnSpc>
              <a:buFont typeface="Arial" pitchFamily="34" charset="0"/>
              <a:buChar char="•"/>
            </a:pPr>
            <a:r>
              <a:rPr lang="en-US" dirty="0" smtClean="0"/>
              <a:t>A Crown Jewel of the Environmental Movement Falls  9/30/08– even with Pelosi and H. Reid!!!!!</a:t>
            </a:r>
          </a:p>
          <a:p>
            <a:pPr>
              <a:lnSpc>
                <a:spcPct val="150000"/>
              </a:lnSpc>
              <a:buFont typeface="Arial" pitchFamily="34" charset="0"/>
              <a:buChar char="•"/>
            </a:pPr>
            <a:r>
              <a:rPr lang="en-US" dirty="0" smtClean="0"/>
              <a:t>Fall 2008 Bush Administration begins to open Offshore.</a:t>
            </a:r>
          </a:p>
          <a:p>
            <a:pPr>
              <a:lnSpc>
                <a:spcPct val="150000"/>
              </a:lnSpc>
              <a:buFont typeface="Arial" pitchFamily="34" charset="0"/>
              <a:buChar char="•"/>
            </a:pPr>
            <a:r>
              <a:rPr lang="en-US" dirty="0" smtClean="0"/>
              <a:t>Barack Obama is elected  President and immediately reverses direction. </a:t>
            </a:r>
          </a:p>
          <a:p>
            <a:pPr>
              <a:lnSpc>
                <a:spcPct val="150000"/>
              </a:lnSpc>
              <a:buFont typeface="Arial" pitchFamily="34" charset="0"/>
              <a:buChar char="•"/>
            </a:pPr>
            <a:r>
              <a:rPr lang="en-US" dirty="0" smtClean="0"/>
              <a:t>Recession</a:t>
            </a:r>
            <a:endParaRPr lang="en-US" dirty="0"/>
          </a:p>
          <a:p>
            <a:pPr>
              <a:lnSpc>
                <a:spcPct val="150000"/>
              </a:lnSpc>
              <a:buFont typeface="Arial" pitchFamily="34" charset="0"/>
              <a:buChar char="•"/>
            </a:pPr>
            <a:r>
              <a:rPr lang="en-US" dirty="0" smtClean="0"/>
              <a:t>Stimulus- $100-$200 billion for “Clean Energy” a la </a:t>
            </a:r>
            <a:r>
              <a:rPr lang="en-US" dirty="0" err="1" smtClean="0"/>
              <a:t>Solyndra</a:t>
            </a:r>
            <a:r>
              <a:rPr lang="en-US" dirty="0" smtClean="0"/>
              <a:t> and cousins.</a:t>
            </a:r>
          </a:p>
          <a:p>
            <a:pPr marL="285750" indent="-285750">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p:txBody>
          <a:bodyPr>
            <a:noAutofit/>
          </a:bodyPr>
          <a:lstStyle/>
          <a:p>
            <a:r>
              <a:rPr lang="en-US" sz="3200" b="1" dirty="0" smtClean="0"/>
              <a:t>Obama Administration Energy Policy</a:t>
            </a:r>
            <a:r>
              <a:rPr lang="en-US" sz="3200" dirty="0" smtClean="0"/>
              <a:t/>
            </a:r>
            <a:br>
              <a:rPr lang="en-US" sz="3200" dirty="0" smtClean="0"/>
            </a:br>
            <a:endParaRPr lang="en-US" sz="3200" dirty="0"/>
          </a:p>
        </p:txBody>
      </p:sp>
      <p:sp>
        <p:nvSpPr>
          <p:cNvPr id="6" name="TextBox 5"/>
          <p:cNvSpPr txBox="1"/>
          <p:nvPr/>
        </p:nvSpPr>
        <p:spPr>
          <a:xfrm>
            <a:off x="533400" y="1066800"/>
            <a:ext cx="8001000" cy="5078313"/>
          </a:xfrm>
          <a:prstGeom prst="rect">
            <a:avLst/>
          </a:prstGeom>
          <a:noFill/>
        </p:spPr>
        <p:txBody>
          <a:bodyPr wrap="square" rtlCol="0">
            <a:spAutoFit/>
          </a:bodyPr>
          <a:lstStyle/>
          <a:p>
            <a:pPr algn="ctr"/>
            <a:r>
              <a:rPr lang="en-US" i="1" dirty="0" smtClean="0"/>
              <a:t>“We will end the tyranny of oil …  as our parents ended the tyranny of Hitler.”</a:t>
            </a:r>
          </a:p>
          <a:p>
            <a:pPr algn="ctr"/>
            <a:endParaRPr lang="en-US" i="1" dirty="0" smtClean="0"/>
          </a:p>
          <a:p>
            <a:pPr algn="ctr"/>
            <a:r>
              <a:rPr lang="en-US" i="1" dirty="0" smtClean="0"/>
              <a:t>‘My energy policies won’t prohibit coal but will make coal-fired electric generation so expensive, the utilities will go bankrupt.”</a:t>
            </a:r>
          </a:p>
          <a:p>
            <a:endParaRPr lang="en-US" dirty="0" smtClean="0"/>
          </a:p>
          <a:p>
            <a:pPr algn="ctr"/>
            <a:r>
              <a:rPr lang="en-US" i="1" dirty="0" smtClean="0"/>
              <a:t>“We need to get U.S. gasoline prices on the same level as in Europe” </a:t>
            </a:r>
          </a:p>
          <a:p>
            <a:pPr algn="ctr"/>
            <a:r>
              <a:rPr lang="en-US" dirty="0" smtClean="0"/>
              <a:t>(then $9-$10 per gallon). DOE Sec. Chu</a:t>
            </a:r>
          </a:p>
          <a:p>
            <a:endParaRPr lang="en-US" dirty="0" smtClean="0"/>
          </a:p>
          <a:p>
            <a:pPr marL="285750" indent="-285750">
              <a:buFont typeface="Arial" pitchFamily="34" charset="0"/>
              <a:buChar char="•"/>
            </a:pPr>
            <a:r>
              <a:rPr lang="en-US" dirty="0" smtClean="0"/>
              <a:t>Oil is a fuel of the last century. </a:t>
            </a:r>
          </a:p>
          <a:p>
            <a:pPr marL="285750" indent="-285750">
              <a:buFont typeface="Arial" pitchFamily="34" charset="0"/>
              <a:buChar char="•"/>
            </a:pPr>
            <a:endParaRPr lang="en-US" dirty="0" smtClean="0"/>
          </a:p>
          <a:p>
            <a:pPr marL="285750" indent="-285750">
              <a:buFont typeface="Arial" pitchFamily="34" charset="0"/>
              <a:buChar char="•"/>
            </a:pPr>
            <a:r>
              <a:rPr lang="en-US" dirty="0" smtClean="0"/>
              <a:t>“Drill, Drill, Drill “ is a bumper sticker not a solution.</a:t>
            </a:r>
          </a:p>
          <a:p>
            <a:pPr marL="285750" indent="-285750">
              <a:buFont typeface="Arial" pitchFamily="34" charset="0"/>
              <a:buChar char="•"/>
            </a:pPr>
            <a:endParaRPr lang="en-US" dirty="0" smtClean="0"/>
          </a:p>
          <a:p>
            <a:pPr marL="285750" indent="-285750">
              <a:buFont typeface="Arial" pitchFamily="34" charset="0"/>
              <a:buChar char="•"/>
            </a:pPr>
            <a:r>
              <a:rPr lang="en-US" dirty="0" smtClean="0"/>
              <a:t>We can’t drill our way to low gas prices when we have only 2% of world’s oil resources and consume 20% of the world’s oil.  </a:t>
            </a:r>
          </a:p>
          <a:p>
            <a:pPr marL="285750" indent="-285750">
              <a:buFont typeface="Arial" pitchFamily="34" charset="0"/>
              <a:buChar char="•"/>
            </a:pPr>
            <a:endParaRPr lang="en-US" dirty="0" smtClean="0"/>
          </a:p>
          <a:p>
            <a:pPr marL="285750" indent="-285750">
              <a:buFont typeface="Arial" pitchFamily="34" charset="0"/>
              <a:buChar char="•"/>
            </a:pPr>
            <a:r>
              <a:rPr lang="en-US" dirty="0" smtClean="0"/>
              <a:t>Post </a:t>
            </a:r>
            <a:r>
              <a:rPr lang="en-US" dirty="0" err="1" smtClean="0"/>
              <a:t>Solyndra</a:t>
            </a:r>
            <a:r>
              <a:rPr lang="en-US" dirty="0" smtClean="0"/>
              <a:t> et al “We need to “double down” on clean energy” “that has never been  more promising.”</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76200"/>
            <a:ext cx="8229600" cy="1143000"/>
          </a:xfrm>
        </p:spPr>
        <p:txBody>
          <a:bodyPr>
            <a:normAutofit/>
          </a:bodyPr>
          <a:lstStyle/>
          <a:p>
            <a:r>
              <a:rPr lang="en-US" sz="3200" b="1" dirty="0" smtClean="0"/>
              <a:t>Natural Gas</a:t>
            </a:r>
            <a:endParaRPr lang="en-US" sz="3200" b="1" dirty="0"/>
          </a:p>
        </p:txBody>
      </p:sp>
      <p:sp>
        <p:nvSpPr>
          <p:cNvPr id="5" name="TextBox 4"/>
          <p:cNvSpPr txBox="1"/>
          <p:nvPr/>
        </p:nvSpPr>
        <p:spPr>
          <a:xfrm>
            <a:off x="304800" y="1295400"/>
            <a:ext cx="8686800" cy="5016758"/>
          </a:xfrm>
          <a:prstGeom prst="rect">
            <a:avLst/>
          </a:prstGeom>
          <a:noFill/>
        </p:spPr>
        <p:txBody>
          <a:bodyPr wrap="square" rtlCol="0">
            <a:spAutoFit/>
          </a:bodyPr>
          <a:lstStyle/>
          <a:p>
            <a:pPr marL="342900" indent="-342900">
              <a:buFont typeface="Arial" pitchFamily="34" charset="0"/>
              <a:buChar char="•"/>
            </a:pPr>
            <a:r>
              <a:rPr lang="en-US" sz="2000" dirty="0" smtClean="0"/>
              <a:t>At the head of the pack in the </a:t>
            </a:r>
            <a:r>
              <a:rPr lang="en-US" sz="2000" dirty="0" err="1" smtClean="0"/>
              <a:t>fracking</a:t>
            </a:r>
            <a:r>
              <a:rPr lang="en-US" sz="2000" dirty="0" smtClean="0"/>
              <a:t> revolution. </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Six years ago, large terminals at ports built to receive imported natural gas. Terminals now retrofitted to export the plentiful domestic gas.</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Natural gas  production 2006-2010- 48% average annual growth rate.</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Shale gas now accounting for 25% of domestic natural gas production.</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Many rich fields: Barnet Shale (TX,) Utica (NY, PA, WVA), Marcellus (OH) Haynesville-Bossier (LA), Fayetteville (AR) , Niobrara and other states.</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EIA – Marcellus formation may contain more BTUs of energy than the oil reserves of Saudi Arabia.</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a:xfrm>
            <a:off x="0" y="0"/>
            <a:ext cx="8763000" cy="1143000"/>
          </a:xfrm>
        </p:spPr>
        <p:txBody>
          <a:bodyPr>
            <a:normAutofit/>
          </a:bodyPr>
          <a:lstStyle/>
          <a:p>
            <a:r>
              <a:rPr lang="en-US" sz="3200" b="1" dirty="0" smtClean="0"/>
              <a:t>Energy is the Nervous System of the U.S. Economy</a:t>
            </a:r>
            <a:endParaRPr lang="en-US" sz="3600" dirty="0"/>
          </a:p>
        </p:txBody>
      </p:sp>
      <p:sp>
        <p:nvSpPr>
          <p:cNvPr id="6" name="Content Placeholder 5"/>
          <p:cNvSpPr>
            <a:spLocks noGrp="1"/>
          </p:cNvSpPr>
          <p:nvPr>
            <p:ph idx="1"/>
          </p:nvPr>
        </p:nvSpPr>
        <p:spPr>
          <a:xfrm>
            <a:off x="304800" y="1219200"/>
            <a:ext cx="8610600" cy="4525963"/>
          </a:xfrm>
        </p:spPr>
        <p:txBody>
          <a:bodyPr>
            <a:normAutofit fontScale="77500" lnSpcReduction="20000"/>
          </a:bodyPr>
          <a:lstStyle/>
          <a:p>
            <a:pPr marL="0" indent="0">
              <a:buNone/>
            </a:pPr>
            <a:r>
              <a:rPr lang="en-US" dirty="0" smtClean="0"/>
              <a:t>“In the last 100 years, America’s population has tripled. Life expectancy has increased 70 percent. The productivity of the American people, measured in terms of real per-capita Gross Domestic Product (GDP)  has increased by 600 percent. At the same time, we have consumed more than 340 billion barrels of oil, almost 60 billion short tons of coal and more than 1,090 trillion cubic feet of natural gas.”</a:t>
            </a:r>
          </a:p>
          <a:p>
            <a:pPr marL="0" indent="0">
              <a:buNone/>
            </a:pPr>
            <a:endParaRPr lang="en-US" dirty="0" smtClean="0"/>
          </a:p>
          <a:p>
            <a:pPr marL="0" indent="0">
              <a:buNone/>
            </a:pPr>
            <a:r>
              <a:rPr lang="en-US" dirty="0" smtClean="0"/>
              <a:t>These things are linked. Affordable and reliable energy is a crucial factor in making these and many other significant human, social and technological achievements possible.”</a:t>
            </a:r>
          </a:p>
          <a:p>
            <a:pPr marL="0" indent="0">
              <a:buNone/>
            </a:pPr>
            <a:endParaRPr lang="en-US" dirty="0" smtClean="0"/>
          </a:p>
          <a:p>
            <a:pPr>
              <a:buNone/>
            </a:pPr>
            <a:r>
              <a:rPr lang="en-US" dirty="0" smtClean="0"/>
              <a:t>--- Rob Bradley, President, Institute for Energy Research</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228600"/>
            <a:ext cx="8229600" cy="1143000"/>
          </a:xfrm>
        </p:spPr>
        <p:txBody>
          <a:bodyPr>
            <a:normAutofit/>
          </a:bodyPr>
          <a:lstStyle/>
          <a:p>
            <a:r>
              <a:rPr lang="en-US" sz="3200" b="1" dirty="0" smtClean="0"/>
              <a:t>Natural Gas (Cont.)</a:t>
            </a:r>
            <a:endParaRPr lang="en-US" sz="3200" b="1" dirty="0"/>
          </a:p>
        </p:txBody>
      </p:sp>
      <p:sp>
        <p:nvSpPr>
          <p:cNvPr id="5" name="Rectangle 4"/>
          <p:cNvSpPr/>
          <p:nvPr/>
        </p:nvSpPr>
        <p:spPr>
          <a:xfrm>
            <a:off x="304800" y="1548348"/>
            <a:ext cx="8458200" cy="4093428"/>
          </a:xfrm>
          <a:prstGeom prst="rect">
            <a:avLst/>
          </a:prstGeom>
        </p:spPr>
        <p:txBody>
          <a:bodyPr wrap="square">
            <a:spAutoFit/>
          </a:bodyPr>
          <a:lstStyle/>
          <a:p>
            <a:pPr marL="342900" indent="-342900">
              <a:buFont typeface="Arial" pitchFamily="34" charset="0"/>
              <a:buChar char="•"/>
            </a:pPr>
            <a:r>
              <a:rPr lang="en-US" sz="2000" dirty="0" smtClean="0"/>
              <a:t>Uptake in production has led to glut-sharply declining prices</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In 2008- Natural gas at $11 </a:t>
            </a:r>
            <a:r>
              <a:rPr lang="en-US" sz="2000" dirty="0" err="1" smtClean="0"/>
              <a:t>mbtu</a:t>
            </a:r>
            <a:r>
              <a:rPr lang="en-US" sz="2000" dirty="0" smtClean="0"/>
              <a:t>; In 2012 –Natural gas at $2 </a:t>
            </a:r>
            <a:r>
              <a:rPr lang="en-US" sz="2000" dirty="0" err="1" smtClean="0"/>
              <a:t>mbtu</a:t>
            </a:r>
            <a:r>
              <a:rPr lang="en-US" sz="2000" dirty="0" smtClean="0"/>
              <a:t>.</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Low prices have revived US chemical industries and related manufacturing.</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Natural gas had been viewed by activists and EPA as a bridge fuel to get beyond  oil and coal.</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Recently an about face, looks like the bridge may be regarded as a draw bridge.</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Beware of making your competitor’s enemy your friend! </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146" name="Picture 2" descr="C:\Documents and Settings\Comms Intern\Desktop\Page_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758"/>
          <a:stretch/>
        </p:blipFill>
        <p:spPr bwMode="auto">
          <a:xfrm>
            <a:off x="158675" y="1143000"/>
            <a:ext cx="8690051"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dirty="0" smtClean="0"/>
              <a:t>Projected Imports of LNG vs. Actual</a:t>
            </a:r>
            <a:br>
              <a:rPr lang="en-US" b="1" dirty="0" smtClean="0"/>
            </a:br>
            <a:r>
              <a:rPr lang="en-US" sz="2700" b="1" dirty="0" smtClean="0"/>
              <a:t>(or why forecasters should be humble)</a:t>
            </a:r>
            <a:endParaRPr lang="en-US" sz="2700" b="1" dirty="0"/>
          </a:p>
        </p:txBody>
      </p:sp>
    </p:spTree>
    <p:extLst>
      <p:ext uri="{BB962C8B-B14F-4D97-AF65-F5344CB8AC3E}">
        <p14:creationId xmlns:p14="http://schemas.microsoft.com/office/powerpoint/2010/main" val="1734575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14514"/>
            <a:ext cx="9144000" cy="6858000"/>
          </a:xfrm>
          <a:prstGeom prst="rect">
            <a:avLst/>
          </a:prstGeom>
        </p:spPr>
      </p:pic>
      <p:sp>
        <p:nvSpPr>
          <p:cNvPr id="7" name="Title 6"/>
          <p:cNvSpPr>
            <a:spLocks noGrp="1"/>
          </p:cNvSpPr>
          <p:nvPr>
            <p:ph type="title"/>
          </p:nvPr>
        </p:nvSpPr>
        <p:spPr>
          <a:xfrm>
            <a:off x="457200" y="152400"/>
            <a:ext cx="8229600" cy="1143000"/>
          </a:xfrm>
        </p:spPr>
        <p:txBody>
          <a:bodyPr>
            <a:noAutofit/>
          </a:bodyPr>
          <a:lstStyle/>
          <a:p>
            <a:r>
              <a:rPr lang="en-US" sz="3200" b="1" dirty="0" smtClean="0"/>
              <a:t>Two Energy Policies =Two Economic Models</a:t>
            </a:r>
            <a:r>
              <a:rPr lang="en-US" sz="3200" dirty="0" smtClean="0"/>
              <a:t/>
            </a:r>
            <a:br>
              <a:rPr lang="en-US" sz="3200" dirty="0" smtClean="0"/>
            </a:br>
            <a:endParaRPr lang="en-US" sz="3200" dirty="0"/>
          </a:p>
        </p:txBody>
      </p:sp>
      <p:sp>
        <p:nvSpPr>
          <p:cNvPr id="8193" name="Rectangle 1"/>
          <p:cNvSpPr>
            <a:spLocks noChangeArrowheads="1"/>
          </p:cNvSpPr>
          <p:nvPr/>
        </p:nvSpPr>
        <p:spPr bwMode="auto">
          <a:xfrm>
            <a:off x="0" y="863414"/>
            <a:ext cx="914400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Solyndra</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versus the Mitchell/Hamm</a:t>
            </a:r>
            <a:r>
              <a:rPr kumimoji="0" lang="en-US" sz="2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models</a:t>
            </a:r>
          </a:p>
          <a:p>
            <a:pPr lvl="0" algn="ctr" eaLnBrk="0" fontAlgn="base" hangingPunct="0">
              <a:spcBef>
                <a:spcPct val="0"/>
              </a:spcBef>
              <a:spcAft>
                <a:spcPct val="0"/>
              </a:spcAft>
            </a:pPr>
            <a:r>
              <a:rPr lang="fr-FR" b="1" dirty="0">
                <a:solidFill>
                  <a:prstClr val="black"/>
                </a:solidFill>
                <a:latin typeface="Calibri" pitchFamily="34" charset="0"/>
                <a:ea typeface="Calibri" pitchFamily="34" charset="0"/>
                <a:cs typeface="Times New Roman" pitchFamily="18" charset="0"/>
              </a:rPr>
              <a:t>Venture Socialism v. Individual Entrepreneurs </a:t>
            </a:r>
          </a:p>
          <a:p>
            <a:pPr marL="0" marR="0" lvl="0" indent="0" algn="l" defTabSz="914400" rtl="0" eaLnBrk="0" fontAlgn="base" latinLnBrk="0" hangingPunct="0">
              <a:lnSpc>
                <a:spcPct val="100000"/>
              </a:lnSpc>
              <a:spcBef>
                <a:spcPct val="0"/>
              </a:spcBef>
              <a:spcAft>
                <a:spcPct val="0"/>
              </a:spcAft>
              <a:buClrTx/>
              <a:buSzTx/>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eaLnBrk="0" fontAlgn="base" hangingPunct="0">
              <a:spcBef>
                <a:spcPct val="0"/>
              </a:spcBef>
              <a:spcAft>
                <a:spcPct val="0"/>
              </a:spcAf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a:t>
            </a:r>
            <a:r>
              <a:rPr kumimoji="0" lang="en-US"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Solyndra</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Model- Venture Socialism </a:t>
            </a:r>
            <a:endParaRPr lang="en-US" sz="1600" b="1" dirty="0">
              <a:latin typeface="Calibri" pitchFamily="34" charset="0"/>
              <a:ea typeface="Calibri" pitchFamily="34" charset="0"/>
              <a:cs typeface="Times New Roman" pitchFamily="18" charset="0"/>
            </a:endParaRPr>
          </a:p>
          <a:p>
            <a:pPr marL="285750" marR="0" lvl="0" indent="-285750" algn="l" defTabSz="914400" rtl="0" eaLnBrk="0" fontAlgn="base" latinLnBrk="0" hangingPunct="0">
              <a:lnSpc>
                <a:spcPct val="2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Lavish Tax Payer Funded Subsidy to Create Green Jobs and “Jump Start” non-profitable  renewable energy production.</a:t>
            </a:r>
          </a:p>
          <a:p>
            <a:pPr marL="285750" lvl="0" indent="-285750" eaLnBrk="0" fontAlgn="base" hangingPunct="0">
              <a:lnSpc>
                <a:spcPct val="200000"/>
              </a:lnSpc>
              <a:spcBef>
                <a:spcPct val="0"/>
              </a:spcBef>
              <a:spcAft>
                <a:spcPct val="0"/>
              </a:spcAft>
              <a:buFont typeface="Arial" pitchFamily="34" charset="0"/>
              <a:buChar char="•"/>
            </a:pPr>
            <a:r>
              <a:rPr lang="en-US" sz="1400" dirty="0">
                <a:latin typeface="Calibri" pitchFamily="34" charset="0"/>
                <a:ea typeface="Calibri" pitchFamily="34" charset="0"/>
                <a:cs typeface="Times New Roman" pitchFamily="18" charset="0"/>
              </a:rPr>
              <a:t>Renewable Energy-inherently less reliable, less efficient, parasitic, far more expensive, unproven at scale. </a:t>
            </a:r>
            <a:endParaRPr lang="en-US" sz="1400" dirty="0" smtClean="0">
              <a:latin typeface="Calibri" pitchFamily="34" charset="0"/>
              <a:ea typeface="Calibri" pitchFamily="34" charset="0"/>
              <a:cs typeface="Times New Roman" pitchFamily="18" charset="0"/>
            </a:endParaRPr>
          </a:p>
          <a:p>
            <a:pPr marL="285750" lvl="0" indent="-285750" eaLnBrk="0" fontAlgn="base" hangingPunct="0">
              <a:lnSpc>
                <a:spcPct val="200000"/>
              </a:lnSpc>
              <a:spcBef>
                <a:spcPct val="0"/>
              </a:spcBef>
              <a:spcAft>
                <a:spcPct val="0"/>
              </a:spcAft>
              <a:buFont typeface="Arial" pitchFamily="34" charset="0"/>
              <a:buChar char="•"/>
            </a:pPr>
            <a:r>
              <a:rPr lang="en-US" sz="1400" dirty="0">
                <a:latin typeface="Calibri" pitchFamily="34" charset="0"/>
                <a:ea typeface="Calibri" pitchFamily="34" charset="0"/>
                <a:cs typeface="Times New Roman" pitchFamily="18" charset="0"/>
              </a:rPr>
              <a:t>Gov’t picking winners and losers. </a:t>
            </a:r>
            <a:r>
              <a:rPr lang="en-US" sz="1400" dirty="0" err="1">
                <a:latin typeface="Calibri" pitchFamily="34" charset="0"/>
                <a:ea typeface="Calibri" pitchFamily="34" charset="0"/>
                <a:cs typeface="Times New Roman" pitchFamily="18" charset="0"/>
              </a:rPr>
              <a:t>Solyndra</a:t>
            </a:r>
            <a:r>
              <a:rPr lang="en-US" sz="1400" dirty="0">
                <a:latin typeface="Calibri" pitchFamily="34" charset="0"/>
                <a:ea typeface="Calibri" pitchFamily="34" charset="0"/>
                <a:cs typeface="Times New Roman" pitchFamily="18" charset="0"/>
              </a:rPr>
              <a:t> one of many failures. In last 2 years of stimulus program over </a:t>
            </a:r>
            <a:endParaRPr lang="en-US" sz="1400" dirty="0" smtClean="0">
              <a:latin typeface="Calibri" pitchFamily="34" charset="0"/>
              <a:ea typeface="Calibri" pitchFamily="34" charset="0"/>
              <a:cs typeface="Times New Roman" pitchFamily="18" charset="0"/>
            </a:endParaRPr>
          </a:p>
          <a:p>
            <a:pPr marL="285750" lvl="0" indent="-285750" eaLnBrk="0" fontAlgn="base" hangingPunct="0">
              <a:lnSpc>
                <a:spcPct val="200000"/>
              </a:lnSpc>
              <a:spcBef>
                <a:spcPct val="0"/>
              </a:spcBef>
              <a:spcAft>
                <a:spcPct val="0"/>
              </a:spcAft>
              <a:buFont typeface="Arial" pitchFamily="34" charset="0"/>
              <a:buChar char="•"/>
            </a:pPr>
            <a:r>
              <a:rPr lang="en-US" sz="1400" dirty="0" smtClean="0">
                <a:latin typeface="Calibri" pitchFamily="34" charset="0"/>
                <a:ea typeface="Calibri" pitchFamily="34" charset="0"/>
                <a:cs typeface="Times New Roman" pitchFamily="18" charset="0"/>
              </a:rPr>
              <a:t>$20 </a:t>
            </a:r>
            <a:r>
              <a:rPr lang="en-US" sz="1400" dirty="0">
                <a:latin typeface="Calibri" pitchFamily="34" charset="0"/>
                <a:ea typeface="Calibri" pitchFamily="34" charset="0"/>
                <a:cs typeface="Times New Roman" pitchFamily="18" charset="0"/>
              </a:rPr>
              <a:t>billion to renewable, esp. solar start-ups. </a:t>
            </a:r>
            <a:endParaRPr lang="en-US" sz="1400" dirty="0" smtClean="0">
              <a:latin typeface="Calibri" pitchFamily="34" charset="0"/>
              <a:ea typeface="Calibri" pitchFamily="34" charset="0"/>
              <a:cs typeface="Times New Roman" pitchFamily="18" charset="0"/>
            </a:endParaRPr>
          </a:p>
          <a:p>
            <a:pPr marL="285750" lvl="0" indent="-285750" eaLnBrk="0" fontAlgn="base" hangingPunct="0">
              <a:lnSpc>
                <a:spcPct val="200000"/>
              </a:lnSpc>
              <a:spcBef>
                <a:spcPct val="0"/>
              </a:spcBef>
              <a:spcAft>
                <a:spcPct val="0"/>
              </a:spcAft>
              <a:buFont typeface="Arial" pitchFamily="34" charset="0"/>
              <a:buChar char="•"/>
            </a:pPr>
            <a:r>
              <a:rPr lang="en-US" sz="1400" dirty="0" smtClean="0">
                <a:latin typeface="Calibri" pitchFamily="34" charset="0"/>
                <a:ea typeface="Calibri" pitchFamily="34" charset="0"/>
                <a:cs typeface="Times New Roman" pitchFamily="18" charset="0"/>
              </a:rPr>
              <a:t>2011- federal subsidy for solar - $750 per </a:t>
            </a:r>
            <a:r>
              <a:rPr lang="en-US" sz="1400" dirty="0" err="1" smtClean="0">
                <a:latin typeface="Calibri" pitchFamily="34" charset="0"/>
                <a:ea typeface="Calibri" pitchFamily="34" charset="0"/>
                <a:cs typeface="Times New Roman" pitchFamily="18" charset="0"/>
              </a:rPr>
              <a:t>kw</a:t>
            </a:r>
            <a:r>
              <a:rPr lang="en-US" sz="1400" dirty="0" smtClean="0">
                <a:latin typeface="Calibri" pitchFamily="34" charset="0"/>
                <a:ea typeface="Calibri" pitchFamily="34" charset="0"/>
                <a:cs typeface="Times New Roman" pitchFamily="18" charset="0"/>
              </a:rPr>
              <a:t> </a:t>
            </a:r>
            <a:r>
              <a:rPr lang="en-US" sz="1400" dirty="0" err="1" smtClean="0">
                <a:latin typeface="Calibri" pitchFamily="34" charset="0"/>
                <a:ea typeface="Calibri" pitchFamily="34" charset="0"/>
                <a:cs typeface="Times New Roman" pitchFamily="18" charset="0"/>
              </a:rPr>
              <a:t>hrr</a:t>
            </a:r>
            <a:r>
              <a:rPr lang="en-US" sz="1400" dirty="0" smtClean="0">
                <a:latin typeface="Calibri" pitchFamily="34" charset="0"/>
                <a:ea typeface="Calibri" pitchFamily="34" charset="0"/>
                <a:cs typeface="Times New Roman" pitchFamily="18" charset="0"/>
              </a:rPr>
              <a:t>; for coal co.</a:t>
            </a:r>
            <a:endParaRPr lang="en-US" sz="1400" dirty="0">
              <a:latin typeface="Calibri" pitchFamily="34" charset="0"/>
              <a:ea typeface="Calibri" pitchFamily="34" charset="0"/>
              <a:cs typeface="Times New Roman" pitchFamily="18" charset="0"/>
            </a:endParaRPr>
          </a:p>
          <a:p>
            <a:pPr marL="285750" lvl="0" indent="-285750" eaLnBrk="0" fontAlgn="base" hangingPunct="0">
              <a:lnSpc>
                <a:spcPct val="200000"/>
              </a:lnSpc>
              <a:spcBef>
                <a:spcPct val="0"/>
              </a:spcBef>
              <a:spcAft>
                <a:spcPct val="0"/>
              </a:spcAft>
              <a:buFont typeface="Arial" pitchFamily="34" charset="0"/>
              <a:buChar char="•"/>
            </a:pPr>
            <a:r>
              <a:rPr lang="en-US" sz="1400" dirty="0">
                <a:latin typeface="Calibri" pitchFamily="34" charset="0"/>
                <a:ea typeface="Calibri" pitchFamily="34" charset="0"/>
                <a:cs typeface="Times New Roman" pitchFamily="18" charset="0"/>
              </a:rPr>
              <a:t>Average </a:t>
            </a:r>
            <a:r>
              <a:rPr lang="en-US" sz="1400" dirty="0" smtClean="0">
                <a:latin typeface="Calibri" pitchFamily="34" charset="0"/>
                <a:ea typeface="Calibri" pitchFamily="34" charset="0"/>
                <a:cs typeface="Times New Roman" pitchFamily="18" charset="0"/>
              </a:rPr>
              <a:t>$cost  </a:t>
            </a:r>
            <a:r>
              <a:rPr lang="en-US" sz="1400" dirty="0">
                <a:latin typeface="Calibri" pitchFamily="34" charset="0"/>
                <a:ea typeface="Calibri" pitchFamily="34" charset="0"/>
                <a:cs typeface="Times New Roman" pitchFamily="18" charset="0"/>
              </a:rPr>
              <a:t>per job from </a:t>
            </a:r>
            <a:r>
              <a:rPr lang="en-US" sz="1400" dirty="0" smtClean="0">
                <a:latin typeface="Calibri" pitchFamily="34" charset="0"/>
                <a:ea typeface="Calibri" pitchFamily="34" charset="0"/>
                <a:cs typeface="Times New Roman" pitchFamily="18" charset="0"/>
              </a:rPr>
              <a:t>stimulus </a:t>
            </a:r>
            <a:r>
              <a:rPr lang="en-US" sz="1400" dirty="0">
                <a:latin typeface="Calibri" pitchFamily="34" charset="0"/>
                <a:ea typeface="Calibri" pitchFamily="34" charset="0"/>
                <a:cs typeface="Times New Roman" pitchFamily="18" charset="0"/>
              </a:rPr>
              <a:t>subsidies = $10 million.</a:t>
            </a:r>
          </a:p>
          <a:p>
            <a:pPr lvl="0" eaLnBrk="0" fontAlgn="base" hangingPunct="0">
              <a:spcBef>
                <a:spcPct val="0"/>
              </a:spcBef>
              <a:spcAft>
                <a:spcPct val="0"/>
              </a:spcAf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Result - Economic Pie Contracts </a:t>
            </a:r>
            <a:endParaRPr kumimoji="0" lang="en-US" sz="3200" b="1" i="0"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973367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152400"/>
            <a:ext cx="8229600" cy="1143000"/>
          </a:xfrm>
        </p:spPr>
        <p:txBody>
          <a:bodyPr>
            <a:noAutofit/>
          </a:bodyPr>
          <a:lstStyle/>
          <a:p>
            <a:r>
              <a:rPr lang="en-US" sz="3200" b="1" dirty="0" smtClean="0"/>
              <a:t>Two Energy Policies =Two Economic Models</a:t>
            </a:r>
            <a:r>
              <a:rPr lang="en-US" sz="3200" dirty="0" smtClean="0"/>
              <a:t/>
            </a:r>
            <a:br>
              <a:rPr lang="en-US" sz="3200" dirty="0" smtClean="0"/>
            </a:br>
            <a:endParaRPr lang="en-US" sz="3200" dirty="0"/>
          </a:p>
        </p:txBody>
      </p:sp>
      <p:sp>
        <p:nvSpPr>
          <p:cNvPr id="8193" name="Rectangle 1"/>
          <p:cNvSpPr>
            <a:spLocks noChangeArrowheads="1"/>
          </p:cNvSpPr>
          <p:nvPr/>
        </p:nvSpPr>
        <p:spPr bwMode="auto">
          <a:xfrm>
            <a:off x="152400" y="1322490"/>
            <a:ext cx="883920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r>
              <a:rPr lang="en-US" sz="2400" b="1" dirty="0" smtClean="0">
                <a:latin typeface="Calibri" pitchFamily="34" charset="0"/>
                <a:ea typeface="Calibri" pitchFamily="34" charset="0"/>
                <a:cs typeface="Times New Roman" pitchFamily="18" charset="0"/>
              </a:rPr>
              <a:t>II.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Mitchell/Hamm Models</a:t>
            </a:r>
          </a:p>
          <a:p>
            <a:pPr marR="0" lvl="0" algn="l" defTabSz="914400" rtl="0" eaLnBrk="0" fontAlgn="base" latinLnBrk="0" hangingPunct="0">
              <a:lnSpc>
                <a:spcPct val="100000"/>
              </a:lnSpc>
              <a:spcBef>
                <a:spcPct val="0"/>
              </a:spcBef>
              <a:spcAft>
                <a:spcPct val="0"/>
              </a:spcAft>
              <a:buClrTx/>
              <a:buSzTx/>
              <a:tabLst/>
            </a:pPr>
            <a:endParaRPr lang="en-US" b="1" dirty="0">
              <a:latin typeface="Calibri" pitchFamily="34" charset="0"/>
              <a:ea typeface="Calibri" pitchFamily="34" charset="0"/>
              <a:cs typeface="Times New Roman" pitchFamily="18" charset="0"/>
            </a:endParaRPr>
          </a:p>
          <a:p>
            <a:pPr marL="285750" marR="0" lvl="0" indent="-285750" algn="l" defTabSz="914400" rtl="0" eaLnBrk="0" fontAlgn="base" latinLnBrk="0" hangingPunct="0">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Risk-taking Entrepreneurs  investing in development of innovative technology (Mitchell) and/or exploration and production (Hamm) within the competitive private market. </a:t>
            </a:r>
          </a:p>
          <a:p>
            <a:pPr marR="0" lvl="0" algn="l" defTabSz="914400" rtl="0" eaLnBrk="0" fontAlgn="base" latinLnBrk="0" hangingPunct="0">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285750" lvl="0" indent="-285750" eaLnBrk="0" fontAlgn="base" hangingPunct="0">
              <a:spcBef>
                <a:spcPct val="0"/>
              </a:spcBef>
              <a:spcAft>
                <a:spcPct val="0"/>
              </a:spcAft>
              <a:buFont typeface="Arial" pitchFamily="34" charset="0"/>
              <a:buChar char="•"/>
            </a:pPr>
            <a:r>
              <a:rPr lang="en-US" sz="1600" dirty="0">
                <a:latin typeface="Calibri" pitchFamily="34" charset="0"/>
                <a:ea typeface="Calibri" pitchFamily="34" charset="0"/>
                <a:cs typeface="Times New Roman" pitchFamily="18" charset="0"/>
              </a:rPr>
              <a:t>Mitchell-long time independent TX oilman, spent 10-15 years employing world’s experts to refine </a:t>
            </a:r>
            <a:r>
              <a:rPr lang="en-US" sz="1600" dirty="0" err="1" smtClean="0">
                <a:latin typeface="Calibri" pitchFamily="34" charset="0"/>
                <a:ea typeface="Calibri" pitchFamily="34" charset="0"/>
                <a:cs typeface="Times New Roman" pitchFamily="18" charset="0"/>
              </a:rPr>
              <a:t>fracking</a:t>
            </a:r>
            <a:r>
              <a:rPr lang="en-US" sz="1600" dirty="0" smtClean="0">
                <a:latin typeface="Calibri" pitchFamily="34" charset="0"/>
                <a:ea typeface="Calibri" pitchFamily="34" charset="0"/>
                <a:cs typeface="Times New Roman" pitchFamily="18" charset="0"/>
              </a:rPr>
              <a:t>/horizontal </a:t>
            </a:r>
            <a:r>
              <a:rPr lang="en-US" sz="1600" dirty="0">
                <a:latin typeface="Calibri" pitchFamily="34" charset="0"/>
                <a:ea typeface="Calibri" pitchFamily="34" charset="0"/>
                <a:cs typeface="Times New Roman" pitchFamily="18" charset="0"/>
              </a:rPr>
              <a:t>drilling=shale gas </a:t>
            </a:r>
            <a:r>
              <a:rPr lang="en-US" sz="1600" dirty="0" smtClean="0">
                <a:latin typeface="Calibri" pitchFamily="34" charset="0"/>
                <a:ea typeface="Calibri" pitchFamily="34" charset="0"/>
                <a:cs typeface="Times New Roman" pitchFamily="18" charset="0"/>
              </a:rPr>
              <a:t>revolution.</a:t>
            </a:r>
          </a:p>
          <a:p>
            <a:pPr lvl="0" eaLnBrk="0" fontAlgn="base" hangingPunct="0">
              <a:spcBef>
                <a:spcPct val="0"/>
              </a:spcBef>
              <a:spcAft>
                <a:spcPct val="0"/>
              </a:spcAft>
            </a:pPr>
            <a:endParaRPr lang="en-US" sz="1600" dirty="0" smtClean="0">
              <a:latin typeface="Calibri" pitchFamily="34" charset="0"/>
              <a:ea typeface="Calibri" pitchFamily="34" charset="0"/>
              <a:cs typeface="Times New Roman" pitchFamily="18" charset="0"/>
            </a:endParaRPr>
          </a:p>
          <a:p>
            <a:pPr marL="285750" lvl="0" indent="-285750" eaLnBrk="0" fontAlgn="base" hangingPunct="0">
              <a:spcBef>
                <a:spcPct val="0"/>
              </a:spcBef>
              <a:spcAft>
                <a:spcPct val="0"/>
              </a:spcAft>
              <a:buFont typeface="Arial" pitchFamily="34" charset="0"/>
              <a:buChar char="•"/>
            </a:pPr>
            <a:r>
              <a:rPr lang="en-US" sz="1600" dirty="0">
                <a:latin typeface="Calibri" pitchFamily="34" charset="0"/>
                <a:ea typeface="Calibri" pitchFamily="34" charset="0"/>
                <a:cs typeface="Times New Roman" pitchFamily="18" charset="0"/>
              </a:rPr>
              <a:t>Hamm-13th child of poor OK rural family. Began as roughneck in OK oilfields. Now CEO of Continental </a:t>
            </a:r>
            <a:r>
              <a:rPr lang="en-US" sz="1600" dirty="0" smtClean="0">
                <a:latin typeface="Calibri" pitchFamily="34" charset="0"/>
                <a:ea typeface="Calibri" pitchFamily="34" charset="0"/>
                <a:cs typeface="Times New Roman" pitchFamily="18" charset="0"/>
              </a:rPr>
              <a:t>Resources</a:t>
            </a:r>
            <a:r>
              <a:rPr lang="en-US" sz="1600" dirty="0">
                <a:latin typeface="Calibri" pitchFamily="34" charset="0"/>
                <a:ea typeface="Calibri" pitchFamily="34" charset="0"/>
                <a:cs typeface="Times New Roman" pitchFamily="18" charset="0"/>
              </a:rPr>
              <a:t>. Credited with discovery of the </a:t>
            </a:r>
            <a:r>
              <a:rPr lang="en-US" sz="1600" dirty="0" err="1">
                <a:latin typeface="Calibri" pitchFamily="34" charset="0"/>
                <a:ea typeface="Calibri" pitchFamily="34" charset="0"/>
                <a:cs typeface="Times New Roman" pitchFamily="18" charset="0"/>
              </a:rPr>
              <a:t>Bakken</a:t>
            </a:r>
            <a:r>
              <a:rPr lang="en-US" sz="1600" dirty="0">
                <a:latin typeface="Calibri" pitchFamily="34" charset="0"/>
                <a:ea typeface="Calibri" pitchFamily="34" charset="0"/>
                <a:cs typeface="Times New Roman" pitchFamily="18" charset="0"/>
              </a:rPr>
              <a:t> Fields in ND and is biggest operator, self-made </a:t>
            </a:r>
            <a:r>
              <a:rPr lang="en-US" sz="1600" dirty="0" smtClean="0">
                <a:latin typeface="Calibri" pitchFamily="34" charset="0"/>
                <a:ea typeface="Calibri" pitchFamily="34" charset="0"/>
                <a:cs typeface="Times New Roman" pitchFamily="18" charset="0"/>
              </a:rPr>
              <a:t>billionaire</a:t>
            </a:r>
            <a:r>
              <a:rPr lang="en-US" sz="1600" dirty="0">
                <a:latin typeface="Calibri" pitchFamily="34" charset="0"/>
                <a:ea typeface="Calibri" pitchFamily="34" charset="0"/>
                <a:cs typeface="Times New Roman" pitchFamily="18" charset="0"/>
              </a:rPr>
              <a:t>. His Individual effort is key to increase of ND jobs by 264% from 2005-2009 – without one dollar </a:t>
            </a:r>
            <a:r>
              <a:rPr lang="en-US" sz="1600" dirty="0" smtClean="0">
                <a:latin typeface="Calibri" pitchFamily="34" charset="0"/>
                <a:ea typeface="Calibri" pitchFamily="34" charset="0"/>
                <a:cs typeface="Times New Roman" pitchFamily="18" charset="0"/>
              </a:rPr>
              <a:t>of </a:t>
            </a:r>
            <a:r>
              <a:rPr lang="en-US" sz="1600" dirty="0">
                <a:latin typeface="Calibri" pitchFamily="34" charset="0"/>
                <a:ea typeface="Calibri" pitchFamily="34" charset="0"/>
                <a:cs typeface="Times New Roman" pitchFamily="18" charset="0"/>
              </a:rPr>
              <a:t>tax-payer money. </a:t>
            </a:r>
          </a:p>
          <a:p>
            <a:pPr lvl="0" eaLnBrk="0" fontAlgn="base" hangingPunct="0">
              <a:spcBef>
                <a:spcPct val="0"/>
              </a:spcBef>
              <a:spcAft>
                <a:spcPct val="0"/>
              </a:spcAf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b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Result-Economic pie grows.</a:t>
            </a:r>
            <a:endParaRPr kumimoji="0" lang="en-US"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76200" y="-152400"/>
            <a:ext cx="9067800" cy="1143000"/>
          </a:xfrm>
        </p:spPr>
        <p:txBody>
          <a:bodyPr>
            <a:noAutofit/>
          </a:bodyPr>
          <a:lstStyle/>
          <a:p>
            <a:r>
              <a:rPr lang="en-US" sz="2600" b="1" dirty="0" smtClean="0"/>
              <a:t>U.S. COAL Reserves Dwarf Reserves of any Country in the World.</a:t>
            </a:r>
            <a:endParaRPr lang="en-US" sz="2600" dirty="0"/>
          </a:p>
        </p:txBody>
      </p:sp>
      <p:sp>
        <p:nvSpPr>
          <p:cNvPr id="5" name="TextBox 4"/>
          <p:cNvSpPr txBox="1"/>
          <p:nvPr/>
        </p:nvSpPr>
        <p:spPr>
          <a:xfrm>
            <a:off x="228600" y="685800"/>
            <a:ext cx="8305800" cy="5262979"/>
          </a:xfrm>
          <a:prstGeom prst="rect">
            <a:avLst/>
          </a:prstGeom>
          <a:noFill/>
        </p:spPr>
        <p:txBody>
          <a:bodyPr wrap="square" rtlCol="0">
            <a:spAutoFit/>
          </a:bodyPr>
          <a:lstStyle/>
          <a:p>
            <a:pPr>
              <a:lnSpc>
                <a:spcPct val="150000"/>
              </a:lnSpc>
              <a:buFont typeface="Arial" pitchFamily="34" charset="0"/>
              <a:buChar char="•"/>
            </a:pPr>
            <a:r>
              <a:rPr lang="en-US" sz="1600" dirty="0" smtClean="0"/>
              <a:t>Now Coal Fuels 45% of US Electric Generation – recently 50%.</a:t>
            </a:r>
          </a:p>
          <a:p>
            <a:pPr>
              <a:lnSpc>
                <a:spcPct val="150000"/>
              </a:lnSpc>
              <a:buFont typeface="Arial" pitchFamily="34" charset="0"/>
              <a:buChar char="•"/>
            </a:pPr>
            <a:r>
              <a:rPr lang="en-US" sz="1600" dirty="0" smtClean="0"/>
              <a:t>Coal long valued for price advantage and value as fuel for </a:t>
            </a:r>
            <a:r>
              <a:rPr lang="en-US" sz="1600" dirty="0" err="1" smtClean="0"/>
              <a:t>baseload</a:t>
            </a:r>
            <a:r>
              <a:rPr lang="en-US" sz="1600" dirty="0" smtClean="0"/>
              <a:t> power- key to affordable and reliable electricity</a:t>
            </a:r>
          </a:p>
          <a:p>
            <a:pPr>
              <a:lnSpc>
                <a:spcPct val="150000"/>
              </a:lnSpc>
              <a:buFont typeface="Arial" pitchFamily="34" charset="0"/>
              <a:buChar char="•"/>
            </a:pPr>
            <a:r>
              <a:rPr lang="en-US" sz="1600" dirty="0" smtClean="0"/>
              <a:t>Wrongly </a:t>
            </a:r>
            <a:r>
              <a:rPr lang="en-US" sz="1600" dirty="0" err="1" smtClean="0"/>
              <a:t>Villified</a:t>
            </a:r>
            <a:r>
              <a:rPr lang="en-US" sz="1600" dirty="0" smtClean="0"/>
              <a:t> as “Dirty Coal”</a:t>
            </a:r>
          </a:p>
          <a:p>
            <a:pPr>
              <a:lnSpc>
                <a:spcPct val="150000"/>
              </a:lnSpc>
              <a:buFont typeface="Arial" pitchFamily="34" charset="0"/>
              <a:buChar char="•"/>
            </a:pPr>
            <a:r>
              <a:rPr lang="en-US" sz="1600" dirty="0" smtClean="0"/>
              <a:t>Modern coal plants have multiple controls achieving huge reduction of air contaminants.</a:t>
            </a:r>
          </a:p>
          <a:p>
            <a:pPr>
              <a:lnSpc>
                <a:spcPct val="150000"/>
              </a:lnSpc>
              <a:buFont typeface="Arial" pitchFamily="34" charset="0"/>
              <a:buChar char="•"/>
            </a:pPr>
            <a:r>
              <a:rPr lang="en-US" sz="1600" dirty="0" smtClean="0"/>
              <a:t> Coal is first on Activist’ and EPA’s  hit list. Indeed an orchestrated campaign to kill coal. </a:t>
            </a:r>
          </a:p>
          <a:p>
            <a:pPr lvl="1">
              <a:lnSpc>
                <a:spcPct val="150000"/>
              </a:lnSpc>
            </a:pPr>
            <a:r>
              <a:rPr lang="en-US" sz="1600" dirty="0" smtClean="0"/>
              <a:t>*But will be exported to China et al and burned w/out  environmental  controls – </a:t>
            </a:r>
          </a:p>
          <a:p>
            <a:pPr lvl="1">
              <a:lnSpc>
                <a:spcPct val="150000"/>
              </a:lnSpc>
            </a:pPr>
            <a:r>
              <a:rPr lang="en-US" sz="1600" dirty="0" smtClean="0"/>
              <a:t>*(China -400 </a:t>
            </a:r>
            <a:r>
              <a:rPr lang="en-US" sz="1600" dirty="0" err="1" smtClean="0"/>
              <a:t>tpy</a:t>
            </a:r>
            <a:r>
              <a:rPr lang="en-US" sz="1600" dirty="0" smtClean="0"/>
              <a:t>/Hg; US -30 </a:t>
            </a:r>
            <a:r>
              <a:rPr lang="en-US" sz="1600" dirty="0" err="1" smtClean="0"/>
              <a:t>tpy</a:t>
            </a:r>
            <a:r>
              <a:rPr lang="en-US" sz="1600" dirty="0" smtClean="0"/>
              <a:t>/Hg23 </a:t>
            </a:r>
            <a:r>
              <a:rPr lang="en-US" sz="1600" dirty="0" err="1" smtClean="0"/>
              <a:t>tonss</a:t>
            </a:r>
            <a:r>
              <a:rPr lang="en-US" sz="1600" dirty="0" smtClean="0"/>
              <a:t>)</a:t>
            </a:r>
          </a:p>
          <a:p>
            <a:pPr>
              <a:lnSpc>
                <a:spcPct val="150000"/>
              </a:lnSpc>
              <a:buFont typeface="Arial" pitchFamily="34" charset="0"/>
              <a:buChar char="•"/>
            </a:pPr>
            <a:r>
              <a:rPr lang="en-US" sz="1600" dirty="0" smtClean="0"/>
              <a:t>EPA proposed regulations (</a:t>
            </a:r>
            <a:r>
              <a:rPr lang="en-US" sz="1600" dirty="0" err="1" smtClean="0"/>
              <a:t>eg</a:t>
            </a:r>
            <a:r>
              <a:rPr lang="en-US" sz="1600" dirty="0" smtClean="0"/>
              <a:t> mercury rule) already led to multiple coal plant closures.</a:t>
            </a:r>
          </a:p>
          <a:p>
            <a:pPr lvl="1">
              <a:lnSpc>
                <a:spcPct val="150000"/>
              </a:lnSpc>
            </a:pPr>
            <a:r>
              <a:rPr lang="en-US" sz="1600" dirty="0" smtClean="0"/>
              <a:t>*Reliability is at stake this summer if high demand.</a:t>
            </a:r>
          </a:p>
          <a:p>
            <a:pPr>
              <a:lnSpc>
                <a:spcPct val="150000"/>
              </a:lnSpc>
              <a:buFont typeface="Arial" pitchFamily="34" charset="0"/>
              <a:buChar char="•"/>
            </a:pPr>
            <a:r>
              <a:rPr lang="en-US" sz="1600" dirty="0" smtClean="0"/>
              <a:t>Natural Gas historically low prices a slight competitive advantage over coal., rapidly replacing coal for generation..</a:t>
            </a:r>
          </a:p>
          <a:p>
            <a:pPr>
              <a:lnSpc>
                <a:spcPct val="150000"/>
              </a:lnSpc>
              <a:buFont typeface="Arial" pitchFamily="34" charset="0"/>
              <a:buChar char="•"/>
            </a:pPr>
            <a:r>
              <a:rPr lang="en-US" sz="1600" dirty="0" smtClean="0"/>
              <a:t>Coal a vital component of steel production and many other products.</a:t>
            </a:r>
          </a:p>
          <a:p>
            <a:pPr>
              <a:lnSpc>
                <a:spcPct val="150000"/>
              </a:lnSpc>
              <a:buFont typeface="Arial" pitchFamily="34" charset="0"/>
              <a:buChar char="•"/>
            </a:pPr>
            <a:r>
              <a:rPr lang="en-US" sz="1600" dirty="0" smtClean="0"/>
              <a:t>If gasification technology matures, coal could yield </a:t>
            </a:r>
            <a:r>
              <a:rPr lang="en-US" sz="1600" dirty="0" err="1" smtClean="0"/>
              <a:t>feedstocks</a:t>
            </a:r>
            <a:r>
              <a:rPr lang="en-US" sz="1600" dirty="0" smtClean="0"/>
              <a:t> as varied as crude oil.</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76200" y="-152400"/>
            <a:ext cx="9067800" cy="1143000"/>
          </a:xfrm>
        </p:spPr>
        <p:txBody>
          <a:bodyPr>
            <a:noAutofit/>
          </a:bodyPr>
          <a:lstStyle/>
          <a:p>
            <a:r>
              <a:rPr lang="en-US" sz="2600" b="1" dirty="0" smtClean="0"/>
              <a:t>U.S. COAL Reserves Dwarf Reserves of any Country in the World.</a:t>
            </a:r>
            <a:endParaRPr lang="en-US" sz="2600" dirty="0"/>
          </a:p>
        </p:txBody>
      </p:sp>
      <p:sp>
        <p:nvSpPr>
          <p:cNvPr id="5" name="TextBox 4"/>
          <p:cNvSpPr txBox="1"/>
          <p:nvPr/>
        </p:nvSpPr>
        <p:spPr>
          <a:xfrm>
            <a:off x="228600" y="1143000"/>
            <a:ext cx="8915400" cy="4031873"/>
          </a:xfrm>
          <a:prstGeom prst="rect">
            <a:avLst/>
          </a:prstGeom>
          <a:noFill/>
        </p:spPr>
        <p:txBody>
          <a:bodyPr wrap="square" rtlCol="0">
            <a:spAutoFit/>
          </a:bodyPr>
          <a:lstStyle/>
          <a:p>
            <a:pPr>
              <a:lnSpc>
                <a:spcPct val="200000"/>
              </a:lnSpc>
              <a:buFont typeface="Arial" pitchFamily="34" charset="0"/>
              <a:buChar char="•"/>
            </a:pPr>
            <a:r>
              <a:rPr lang="en-US" sz="1600" dirty="0" smtClean="0"/>
              <a:t>EPA proposed regulations (e.g. mercury rule) already led to multiple coal plant closures.</a:t>
            </a:r>
          </a:p>
          <a:p>
            <a:pPr>
              <a:lnSpc>
                <a:spcPct val="200000"/>
              </a:lnSpc>
              <a:buFont typeface="Arial" pitchFamily="34" charset="0"/>
              <a:buChar char="•"/>
            </a:pPr>
            <a:r>
              <a:rPr lang="en-US" sz="1600" dirty="0" smtClean="0"/>
              <a:t>Reliability is at stake this summer in certain areas if high demand.</a:t>
            </a:r>
            <a:br>
              <a:rPr lang="en-US" sz="1600" dirty="0" smtClean="0"/>
            </a:br>
            <a:r>
              <a:rPr lang="en-US" sz="1600" dirty="0" smtClean="0"/>
              <a:t>Texas reserve margin has fallen from 13-8%.</a:t>
            </a:r>
            <a:endParaRPr lang="en-US" sz="1600" dirty="0"/>
          </a:p>
          <a:p>
            <a:pPr>
              <a:lnSpc>
                <a:spcPct val="200000"/>
              </a:lnSpc>
              <a:buFont typeface="Arial" pitchFamily="34" charset="0"/>
              <a:buChar char="•"/>
            </a:pPr>
            <a:r>
              <a:rPr lang="en-US" sz="1600" dirty="0"/>
              <a:t>Natural Gas historically low prices a slight advantage over coal, rapidly replacing coal for generation?</a:t>
            </a:r>
          </a:p>
          <a:p>
            <a:pPr>
              <a:lnSpc>
                <a:spcPct val="200000"/>
              </a:lnSpc>
              <a:buFont typeface="Arial" pitchFamily="34" charset="0"/>
              <a:buChar char="•"/>
            </a:pPr>
            <a:r>
              <a:rPr lang="en-US" sz="1600" dirty="0" smtClean="0"/>
              <a:t>The Value of Energy </a:t>
            </a:r>
            <a:r>
              <a:rPr lang="en-US" sz="1600" dirty="0"/>
              <a:t>Diversity </a:t>
            </a:r>
            <a:r>
              <a:rPr lang="en-US" sz="1600" dirty="0" smtClean="0"/>
              <a:t>= competitive consumer price and resilience in market shocks.</a:t>
            </a:r>
            <a:endParaRPr lang="en-US" sz="1600" dirty="0"/>
          </a:p>
          <a:p>
            <a:pPr>
              <a:lnSpc>
                <a:spcPct val="200000"/>
              </a:lnSpc>
              <a:buFont typeface="Arial" pitchFamily="34" charset="0"/>
              <a:buChar char="•"/>
            </a:pPr>
            <a:r>
              <a:rPr lang="en-US" sz="1600" dirty="0"/>
              <a:t>Coal a vital component of steel production and many other products.</a:t>
            </a:r>
          </a:p>
          <a:p>
            <a:pPr>
              <a:lnSpc>
                <a:spcPct val="200000"/>
              </a:lnSpc>
              <a:buFont typeface="Arial" pitchFamily="34" charset="0"/>
              <a:buChar char="•"/>
            </a:pPr>
            <a:r>
              <a:rPr lang="en-US" sz="1600" dirty="0"/>
              <a:t>If gasification technology matures, coal could become a feedstock as varied as crude </a:t>
            </a:r>
            <a:r>
              <a:rPr lang="en-US" sz="1600" dirty="0" smtClean="0"/>
              <a:t>oil.</a:t>
            </a:r>
          </a:p>
          <a:p>
            <a:pPr>
              <a:lnSpc>
                <a:spcPct val="200000"/>
              </a:lnSpc>
              <a:buFont typeface="Arial" pitchFamily="34" charset="0"/>
              <a:buChar char="•"/>
            </a:pPr>
            <a:r>
              <a:rPr lang="en-US" sz="1600" dirty="0" smtClean="0"/>
              <a:t>Energy Divesty= Energy Resilience </a:t>
            </a:r>
          </a:p>
        </p:txBody>
      </p:sp>
    </p:spTree>
    <p:extLst>
      <p:ext uri="{BB962C8B-B14F-4D97-AF65-F5344CB8AC3E}">
        <p14:creationId xmlns:p14="http://schemas.microsoft.com/office/powerpoint/2010/main" val="1849211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Comms Intern\Desktop\Page_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6" y="0"/>
            <a:ext cx="70690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2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Comms Intern\Desktop\Page_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0"/>
            <a:ext cx="6348946" cy="682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607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Comms Intern\Desktop\Page_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52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467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76200"/>
            <a:ext cx="8229600" cy="1143000"/>
          </a:xfrm>
        </p:spPr>
        <p:txBody>
          <a:bodyPr>
            <a:noAutofit/>
          </a:bodyPr>
          <a:lstStyle/>
          <a:p>
            <a:r>
              <a:rPr lang="en-US" sz="3200" b="1" dirty="0" smtClean="0"/>
              <a:t>The Current Administration: Energy Policy Folly</a:t>
            </a:r>
            <a:r>
              <a:rPr lang="en-US" sz="3200" dirty="0" smtClean="0"/>
              <a:t> </a:t>
            </a:r>
            <a:endParaRPr lang="en-US" sz="3200" dirty="0"/>
          </a:p>
        </p:txBody>
      </p:sp>
      <p:sp>
        <p:nvSpPr>
          <p:cNvPr id="5" name="TextBox 4"/>
          <p:cNvSpPr txBox="1"/>
          <p:nvPr/>
        </p:nvSpPr>
        <p:spPr>
          <a:xfrm>
            <a:off x="266700" y="914400"/>
            <a:ext cx="8877300" cy="6186309"/>
          </a:xfrm>
          <a:prstGeom prst="rect">
            <a:avLst/>
          </a:prstGeom>
          <a:noFill/>
        </p:spPr>
        <p:txBody>
          <a:bodyPr wrap="square" rtlCol="0">
            <a:spAutoFit/>
          </a:bodyPr>
          <a:lstStyle/>
          <a:p>
            <a:pPr marL="285750" indent="-285750">
              <a:buFont typeface="Arial" pitchFamily="34" charset="0"/>
              <a:buChar char="•"/>
            </a:pPr>
            <a:r>
              <a:rPr lang="en-US" dirty="0" smtClean="0"/>
              <a:t>First Energy Policies in US History w/ goal of raising the price of fossil-fuel based energy </a:t>
            </a:r>
          </a:p>
          <a:p>
            <a:pPr marL="285750" indent="-285750">
              <a:buFont typeface="Arial" pitchFamily="34" charset="0"/>
              <a:buChar char="•"/>
            </a:pPr>
            <a:endParaRPr lang="en-US" dirty="0" smtClean="0"/>
          </a:p>
          <a:p>
            <a:pPr marL="285750" indent="-285750">
              <a:buFont typeface="Arial" pitchFamily="34" charset="0"/>
              <a:buChar char="•"/>
            </a:pPr>
            <a:r>
              <a:rPr lang="en-US" dirty="0" smtClean="0"/>
              <a:t>A War on Fossil Fuel Energy Sources Providing 85% of US Energy.</a:t>
            </a:r>
          </a:p>
          <a:p>
            <a:endParaRPr lang="en-US" dirty="0" smtClean="0"/>
          </a:p>
          <a:p>
            <a:pPr marL="285750" indent="-285750">
              <a:buFont typeface="Arial" pitchFamily="34" charset="0"/>
              <a:buChar char="•"/>
            </a:pPr>
            <a:r>
              <a:rPr lang="en-US" dirty="0" smtClean="0"/>
              <a:t>But No Viable Alternatives for Deployment at Scale.</a:t>
            </a:r>
          </a:p>
          <a:p>
            <a:pPr marL="285750" indent="-285750">
              <a:buFont typeface="Arial" pitchFamily="34" charset="0"/>
              <a:buChar char="•"/>
            </a:pPr>
            <a:endParaRPr lang="en-US" dirty="0" smtClean="0"/>
          </a:p>
          <a:p>
            <a:pPr marL="285750" indent="-285750">
              <a:buFont typeface="Arial" pitchFamily="34" charset="0"/>
              <a:buChar char="•"/>
            </a:pPr>
            <a:r>
              <a:rPr lang="en-US" dirty="0" smtClean="0"/>
              <a:t>No Viable Alternative Now with the Abundance, Affordability, Reliability, Efficiency, Density of Fossil Fuels </a:t>
            </a:r>
          </a:p>
          <a:p>
            <a:pPr marL="285750" indent="-285750">
              <a:buFont typeface="Arial" pitchFamily="34" charset="0"/>
              <a:buChar char="•"/>
            </a:pPr>
            <a:endParaRPr lang="en-US" dirty="0" smtClean="0"/>
          </a:p>
          <a:p>
            <a:pPr marL="285750" indent="-285750">
              <a:buFont typeface="Arial" pitchFamily="34" charset="0"/>
              <a:buChar char="•"/>
            </a:pPr>
            <a:r>
              <a:rPr lang="en-US" dirty="0" smtClean="0"/>
              <a:t>Rationale- If conventional energy from fossil fuels is more expensive, then far more expensive, unreliable, inefficient  renewable energy (wind/solar) will be more competitive or socially tolerated.</a:t>
            </a:r>
          </a:p>
          <a:p>
            <a:pPr marL="285750" indent="-285750">
              <a:buFont typeface="Arial" pitchFamily="34" charset="0"/>
              <a:buChar char="•"/>
            </a:pPr>
            <a:endParaRPr lang="en-US" dirty="0" smtClean="0"/>
          </a:p>
          <a:p>
            <a:pPr marL="285750" indent="-285750">
              <a:buFont typeface="Arial" pitchFamily="34" charset="0"/>
              <a:buChar char="•"/>
            </a:pPr>
            <a:r>
              <a:rPr lang="en-US" dirty="0" smtClean="0"/>
              <a:t>European Union already implemented this  policy and miserably failed. </a:t>
            </a:r>
          </a:p>
          <a:p>
            <a:pPr marL="285750" indent="-285750">
              <a:buFont typeface="Arial" pitchFamily="34" charset="0"/>
              <a:buChar char="•"/>
            </a:pPr>
            <a:endParaRPr lang="en-US" dirty="0" smtClean="0"/>
          </a:p>
          <a:p>
            <a:pPr marL="285750" indent="-285750">
              <a:buFont typeface="Arial" pitchFamily="34" charset="0"/>
              <a:buChar char="•"/>
            </a:pPr>
            <a:r>
              <a:rPr lang="en-US" dirty="0" smtClean="0"/>
              <a:t>EU retracting pulling back from clean energy subsidies and  feed-in tariffs.</a:t>
            </a:r>
          </a:p>
          <a:p>
            <a:pPr marL="285750" indent="-285750">
              <a:buFont typeface="Arial" pitchFamily="34" charset="0"/>
              <a:buChar char="•"/>
            </a:pPr>
            <a:endParaRPr lang="en-US" dirty="0" smtClean="0"/>
          </a:p>
          <a:p>
            <a:pPr marL="285750" indent="-285750">
              <a:buFont typeface="Arial" pitchFamily="34" charset="0"/>
              <a:buChar char="•"/>
            </a:pPr>
            <a:r>
              <a:rPr lang="en-US" dirty="0" smtClean="0"/>
              <a:t>After aggressive </a:t>
            </a:r>
            <a:r>
              <a:rPr lang="en-US" dirty="0" err="1" smtClean="0"/>
              <a:t>renewabl</a:t>
            </a:r>
            <a:r>
              <a:rPr lang="en-US" dirty="0" smtClean="0"/>
              <a:t> use, Germany- Over 500,000 homes with no electricity.</a:t>
            </a:r>
          </a:p>
          <a:p>
            <a:pPr marL="285750" indent="-285750">
              <a:buFont typeface="Arial" pitchFamily="34" charset="0"/>
              <a:buChar char="•"/>
            </a:pPr>
            <a:endParaRPr lang="en-US" dirty="0" smtClean="0"/>
          </a:p>
          <a:p>
            <a:pPr marL="285750" indent="-285750">
              <a:buFont typeface="Arial" pitchFamily="34" charset="0"/>
              <a:buChar char="•"/>
            </a:pPr>
            <a:r>
              <a:rPr lang="en-US" dirty="0" smtClean="0"/>
              <a:t>Regressive Impacts already felt: US Energy costs now higher than food. </a:t>
            </a:r>
          </a:p>
          <a:p>
            <a:pPr marL="285750" indent="-285750">
              <a:buFont typeface="Arial"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152400" y="152400"/>
            <a:ext cx="8915400" cy="1143000"/>
          </a:xfrm>
        </p:spPr>
        <p:txBody>
          <a:bodyPr>
            <a:normAutofit/>
          </a:bodyPr>
          <a:lstStyle/>
          <a:p>
            <a:r>
              <a:rPr lang="en-US" sz="3200" b="1" dirty="0"/>
              <a:t>“The Western Hemisphere’s Oil Renaissance”</a:t>
            </a:r>
            <a:r>
              <a:rPr lang="en-US" sz="3600" dirty="0"/>
              <a:t/>
            </a:r>
            <a:br>
              <a:rPr lang="en-US" sz="3600" dirty="0"/>
            </a:br>
            <a:endParaRPr lang="en-US" sz="3600" dirty="0"/>
          </a:p>
        </p:txBody>
      </p:sp>
      <p:sp>
        <p:nvSpPr>
          <p:cNvPr id="8" name="TextBox 7"/>
          <p:cNvSpPr txBox="1"/>
          <p:nvPr/>
        </p:nvSpPr>
        <p:spPr>
          <a:xfrm>
            <a:off x="381000" y="1371600"/>
            <a:ext cx="8534400" cy="5206554"/>
          </a:xfrm>
          <a:prstGeom prst="rect">
            <a:avLst/>
          </a:prstGeom>
          <a:noFill/>
        </p:spPr>
        <p:txBody>
          <a:bodyPr wrap="square" rtlCol="0">
            <a:spAutoFit/>
          </a:bodyPr>
          <a:lstStyle/>
          <a:p>
            <a:pPr>
              <a:lnSpc>
                <a:spcPct val="115000"/>
              </a:lnSpc>
              <a:spcAft>
                <a:spcPts val="1000"/>
              </a:spcAft>
            </a:pPr>
            <a:r>
              <a:rPr lang="en-US" sz="2000" dirty="0">
                <a:ea typeface="Calibri"/>
                <a:cs typeface="Times New Roman"/>
              </a:rPr>
              <a:t>The oil industry was born in the United States a century and a half ago in the hills of Western Pennsylvania. And for the industry’s first hundred years, the Western Hemisphere was the leading petroleum-producing region in the world. But after World War II, oil production from the Middle East began to grow spectacularly, a development that only accelerated in the 1950’s and 1060’s. ….</a:t>
            </a:r>
            <a:endParaRPr lang="en-US" sz="1200" dirty="0">
              <a:ea typeface="Calibri"/>
              <a:cs typeface="Times New Roman"/>
            </a:endParaRPr>
          </a:p>
          <a:p>
            <a:pPr>
              <a:lnSpc>
                <a:spcPct val="115000"/>
              </a:lnSpc>
              <a:spcAft>
                <a:spcPts val="1000"/>
              </a:spcAft>
            </a:pPr>
            <a:endParaRPr lang="en-US" sz="1200" dirty="0">
              <a:ea typeface="Calibri"/>
              <a:cs typeface="Times New Roman"/>
            </a:endParaRPr>
          </a:p>
          <a:p>
            <a:pPr>
              <a:lnSpc>
                <a:spcPct val="115000"/>
              </a:lnSpc>
              <a:spcAft>
                <a:spcPts val="1000"/>
              </a:spcAft>
            </a:pPr>
            <a:r>
              <a:rPr lang="en-US" sz="2000" dirty="0">
                <a:ea typeface="Calibri"/>
                <a:cs typeface="Times New Roman"/>
              </a:rPr>
              <a:t>Now a new energy axis is emerging, running from western Canada, through North Dakota and Texas to Brazil. It is leading to a revival in hemispheric oil production, one with major implications  … for the world economy and geopolitics. … it has happened almost accidentally , a product of market signals and quite separate [private] initiatives and technological advances.</a:t>
            </a:r>
            <a:endParaRPr lang="en-US" sz="1200" dirty="0">
              <a:ea typeface="Calibri"/>
              <a:cs typeface="Times New Roman"/>
            </a:endParaRPr>
          </a:p>
          <a:p>
            <a:pPr>
              <a:lnSpc>
                <a:spcPct val="115000"/>
              </a:lnSpc>
              <a:spcAft>
                <a:spcPts val="1000"/>
              </a:spcAft>
            </a:pPr>
            <a:r>
              <a:rPr lang="en-US" sz="2000" dirty="0">
                <a:ea typeface="Calibri"/>
                <a:cs typeface="Times New Roman"/>
              </a:rPr>
              <a:t>Daniel </a:t>
            </a:r>
            <a:r>
              <a:rPr lang="en-US" sz="2000" dirty="0" err="1">
                <a:ea typeface="Calibri"/>
                <a:cs typeface="Times New Roman"/>
              </a:rPr>
              <a:t>Yergin</a:t>
            </a:r>
            <a:r>
              <a:rPr lang="en-US" sz="2000" dirty="0">
                <a:ea typeface="Calibri"/>
                <a:cs typeface="Times New Roman"/>
              </a:rPr>
              <a:t> and James </a:t>
            </a:r>
            <a:r>
              <a:rPr lang="en-US" sz="2000" dirty="0" err="1">
                <a:ea typeface="Calibri"/>
                <a:cs typeface="Times New Roman"/>
              </a:rPr>
              <a:t>Burkhard</a:t>
            </a:r>
            <a:r>
              <a:rPr lang="en-US" sz="2000" dirty="0">
                <a:ea typeface="Calibri"/>
                <a:cs typeface="Times New Roman"/>
              </a:rPr>
              <a:t>, WSJ, March 6, 2012</a:t>
            </a:r>
            <a:endParaRPr lang="en-US" sz="1200" dirty="0">
              <a:ea typeface="Calibri"/>
              <a:cs typeface="Times New Roman"/>
            </a:endParaRPr>
          </a:p>
          <a:p>
            <a:pPr>
              <a:lnSpc>
                <a:spcPct val="115000"/>
              </a:lnSpc>
              <a:spcAft>
                <a:spcPts val="1000"/>
              </a:spcAft>
            </a:pPr>
            <a:r>
              <a:rPr lang="en-US" sz="2000" dirty="0">
                <a:ea typeface="Calibri"/>
                <a:cs typeface="Times New Roman"/>
              </a:rPr>
              <a:t> </a:t>
            </a:r>
            <a:endParaRPr lang="en-US" sz="1200" dirty="0">
              <a:ea typeface="Calibri"/>
              <a:cs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0"/>
            <a:ext cx="8229600" cy="1143000"/>
          </a:xfrm>
        </p:spPr>
        <p:txBody>
          <a:bodyPr>
            <a:normAutofit/>
          </a:bodyPr>
          <a:lstStyle/>
          <a:p>
            <a:r>
              <a:rPr lang="en-US" sz="3200" b="1" dirty="0" smtClean="0"/>
              <a:t>And Whence the High Gasoline Prices? </a:t>
            </a:r>
            <a:endParaRPr lang="en-US" sz="4800" b="1" dirty="0"/>
          </a:p>
        </p:txBody>
      </p:sp>
      <p:sp>
        <p:nvSpPr>
          <p:cNvPr id="5" name="TextBox 4"/>
          <p:cNvSpPr txBox="1"/>
          <p:nvPr/>
        </p:nvSpPr>
        <p:spPr>
          <a:xfrm>
            <a:off x="152400" y="990600"/>
            <a:ext cx="8991600" cy="5355312"/>
          </a:xfrm>
          <a:prstGeom prst="rect">
            <a:avLst/>
          </a:prstGeom>
          <a:noFill/>
        </p:spPr>
        <p:txBody>
          <a:bodyPr wrap="square" rtlCol="0">
            <a:spAutoFit/>
          </a:bodyPr>
          <a:lstStyle/>
          <a:p>
            <a:pPr marL="285750" indent="-285750">
              <a:buFont typeface="Arial" pitchFamily="34" charset="0"/>
              <a:buChar char="•"/>
            </a:pPr>
            <a:r>
              <a:rPr lang="en-US" dirty="0" smtClean="0"/>
              <a:t>Multiple and  Complex Variables but widely misunderstood dynamic</a:t>
            </a:r>
          </a:p>
          <a:p>
            <a:pPr marL="285750" indent="-285750">
              <a:buFont typeface="Arial" pitchFamily="34" charset="0"/>
              <a:buChar char="•"/>
            </a:pPr>
            <a:endParaRPr lang="en-US" dirty="0" smtClean="0"/>
          </a:p>
          <a:p>
            <a:pPr marL="285750" indent="-285750">
              <a:buFont typeface="Arial" pitchFamily="34" charset="0"/>
              <a:buChar char="•"/>
            </a:pPr>
            <a:r>
              <a:rPr lang="en-US" dirty="0" smtClean="0"/>
              <a:t>Globally Set Price of Crude Oil drives the price of gasoline-76%  based on price of oil  </a:t>
            </a:r>
          </a:p>
          <a:p>
            <a:pPr marL="285750" indent="-285750">
              <a:buFont typeface="Arial" pitchFamily="34" charset="0"/>
              <a:buChar char="•"/>
            </a:pPr>
            <a:endParaRPr lang="en-US" dirty="0" smtClean="0"/>
          </a:p>
          <a:p>
            <a:pPr marL="285750" indent="-285750">
              <a:buFont typeface="Arial" pitchFamily="34" charset="0"/>
              <a:buChar char="•"/>
            </a:pPr>
            <a:r>
              <a:rPr lang="en-US" dirty="0" smtClean="0"/>
              <a:t>He with the most black gold rules= OPEC, esp. Saudi Arabia-greatest reserve capacity. </a:t>
            </a:r>
          </a:p>
          <a:p>
            <a:pPr marL="285750" indent="-285750">
              <a:buFont typeface="Arial" pitchFamily="34" charset="0"/>
              <a:buChar char="•"/>
            </a:pPr>
            <a:endParaRPr lang="en-US" dirty="0" smtClean="0"/>
          </a:p>
          <a:p>
            <a:pPr marL="285750" indent="-285750">
              <a:buFont typeface="Arial" pitchFamily="34" charset="0"/>
              <a:buChar char="•"/>
            </a:pPr>
            <a:r>
              <a:rPr lang="en-US" dirty="0" smtClean="0"/>
              <a:t>Oil is priced in U.S. Dollars- Weakened dollar increases oil prices (NB QE1 &amp; 2, National Debt, Credit Downgrade)</a:t>
            </a:r>
          </a:p>
          <a:p>
            <a:pPr marL="285750" indent="-285750">
              <a:buFont typeface="Arial" pitchFamily="34" charset="0"/>
              <a:buChar char="•"/>
            </a:pPr>
            <a:endParaRPr lang="en-US" dirty="0" smtClean="0"/>
          </a:p>
          <a:p>
            <a:pPr marL="285750" indent="-285750">
              <a:buFont typeface="Arial" pitchFamily="34" charset="0"/>
              <a:buChar char="•"/>
            </a:pPr>
            <a:r>
              <a:rPr lang="en-US" dirty="0" smtClean="0"/>
              <a:t>Rest of gas price- federal and state taxes, oil refining costs, distribution, profit.</a:t>
            </a:r>
            <a:br>
              <a:rPr lang="en-US" dirty="0" smtClean="0"/>
            </a:br>
            <a:r>
              <a:rPr lang="en-US" dirty="0" smtClean="0"/>
              <a:t>Federal tax is $18.4 cents; State taxes vary.</a:t>
            </a:r>
          </a:p>
          <a:p>
            <a:pPr marL="285750" indent="-285750">
              <a:buFont typeface="Arial" pitchFamily="34" charset="0"/>
              <a:buChar char="•"/>
            </a:pPr>
            <a:endParaRPr lang="en-US" dirty="0" smtClean="0"/>
          </a:p>
          <a:p>
            <a:pPr marL="285750" indent="-285750">
              <a:buFont typeface="Arial" pitchFamily="34" charset="0"/>
              <a:buChar char="•"/>
            </a:pPr>
            <a:r>
              <a:rPr lang="en-US" dirty="0" smtClean="0"/>
              <a:t>Supply and Demand of Course Prevail</a:t>
            </a:r>
            <a:br>
              <a:rPr lang="en-US" dirty="0" smtClean="0"/>
            </a:br>
            <a:r>
              <a:rPr lang="en-US" dirty="0" smtClean="0"/>
              <a:t>Anticipation of Increased or Decreased Supply major determinant. </a:t>
            </a:r>
          </a:p>
          <a:p>
            <a:pPr marL="285750" indent="-285750">
              <a:buFont typeface="Arial" pitchFamily="34" charset="0"/>
              <a:buChar char="•"/>
            </a:pPr>
            <a:endParaRPr lang="en-US" dirty="0" smtClean="0"/>
          </a:p>
          <a:p>
            <a:pPr marL="285750" indent="-285750">
              <a:buFont typeface="Arial" pitchFamily="34" charset="0"/>
              <a:buChar char="•"/>
            </a:pPr>
            <a:r>
              <a:rPr lang="en-US" dirty="0" smtClean="0"/>
              <a:t>Most so-called speculators are investors - airlines locking in jet fuel price helps consumers</a:t>
            </a:r>
          </a:p>
          <a:p>
            <a:pPr marL="285750" indent="-285750">
              <a:buFont typeface="Arial" pitchFamily="34" charset="0"/>
              <a:buChar char="•"/>
            </a:pPr>
            <a:endParaRPr lang="en-US" dirty="0" smtClean="0"/>
          </a:p>
          <a:p>
            <a:pPr marL="285750" indent="-285750">
              <a:buFont typeface="Arial" pitchFamily="34" charset="0"/>
              <a:buChar char="•"/>
            </a:pPr>
            <a:r>
              <a:rPr lang="en-US" dirty="0" smtClean="0"/>
              <a:t>U.S. Export to Latin America of limited petroleum products has not driven gasoline price up </a:t>
            </a:r>
          </a:p>
          <a:p>
            <a:pPr marL="285750" indent="-285750">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Comms Intern\Desktop\Page_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011" y="914400"/>
            <a:ext cx="8062913" cy="56538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8198" y="0"/>
            <a:ext cx="8229600" cy="1143000"/>
          </a:xfrm>
        </p:spPr>
        <p:txBody>
          <a:bodyPr>
            <a:normAutofit/>
          </a:bodyPr>
          <a:lstStyle/>
          <a:p>
            <a:r>
              <a:rPr lang="en-US" sz="3200" b="1" dirty="0" smtClean="0"/>
              <a:t>Offshore Drilling and the Price of Oil</a:t>
            </a:r>
            <a:endParaRPr lang="en-US" sz="3200" b="1" dirty="0"/>
          </a:p>
        </p:txBody>
      </p:sp>
    </p:spTree>
    <p:extLst>
      <p:ext uri="{BB962C8B-B14F-4D97-AF65-F5344CB8AC3E}">
        <p14:creationId xmlns:p14="http://schemas.microsoft.com/office/powerpoint/2010/main" val="1347454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228600"/>
            <a:ext cx="8229600" cy="1143000"/>
          </a:xfrm>
        </p:spPr>
        <p:txBody>
          <a:bodyPr>
            <a:normAutofit fontScale="90000"/>
          </a:bodyPr>
          <a:lstStyle/>
          <a:p>
            <a:r>
              <a:rPr lang="en-US" sz="3600" b="1" dirty="0" smtClean="0"/>
              <a:t>Growing Political Turmoil and Instability in Middle East still a Major Factor. </a:t>
            </a:r>
            <a:endParaRPr lang="en-US" dirty="0"/>
          </a:p>
        </p:txBody>
      </p:sp>
      <p:sp>
        <p:nvSpPr>
          <p:cNvPr id="6" name="TextBox 5"/>
          <p:cNvSpPr txBox="1"/>
          <p:nvPr/>
        </p:nvSpPr>
        <p:spPr>
          <a:xfrm>
            <a:off x="228600" y="1524000"/>
            <a:ext cx="8610600" cy="5078313"/>
          </a:xfrm>
          <a:prstGeom prst="rect">
            <a:avLst/>
          </a:prstGeom>
          <a:noFill/>
        </p:spPr>
        <p:txBody>
          <a:bodyPr wrap="square" rtlCol="0">
            <a:spAutoFit/>
          </a:bodyPr>
          <a:lstStyle/>
          <a:p>
            <a:pPr marL="285750" indent="-285750">
              <a:buFont typeface="Arial" pitchFamily="34" charset="0"/>
              <a:buChar char="•"/>
            </a:pPr>
            <a:r>
              <a:rPr lang="en-US" dirty="0" smtClean="0"/>
              <a:t>Current price rise began when Libyan turmoil removed 1.5 </a:t>
            </a:r>
            <a:r>
              <a:rPr lang="en-US" dirty="0" err="1" smtClean="0"/>
              <a:t>mbd</a:t>
            </a:r>
            <a:r>
              <a:rPr lang="en-US" dirty="0" smtClean="0"/>
              <a:t> off the market.</a:t>
            </a:r>
          </a:p>
          <a:p>
            <a:pPr marL="285750" indent="-285750">
              <a:buFont typeface="Arial" pitchFamily="34" charset="0"/>
              <a:buChar char="•"/>
            </a:pPr>
            <a:endParaRPr lang="en-US" dirty="0"/>
          </a:p>
          <a:p>
            <a:pPr marL="285750" indent="-285750">
              <a:buFont typeface="Arial" pitchFamily="34" charset="0"/>
              <a:buChar char="•"/>
            </a:pPr>
            <a:r>
              <a:rPr lang="en-US" dirty="0" smtClean="0"/>
              <a:t>Increasing regional instability followed – risk of closure of the Straights of Hormuz </a:t>
            </a:r>
          </a:p>
          <a:p>
            <a:endParaRPr lang="en-US" dirty="0" smtClean="0"/>
          </a:p>
          <a:p>
            <a:pPr marL="285750" indent="-285750">
              <a:buFont typeface="Arial" pitchFamily="34" charset="0"/>
              <a:buChar char="•"/>
            </a:pPr>
            <a:r>
              <a:rPr lang="en-US" dirty="0" smtClean="0"/>
              <a:t>Escalating  tension between Israel and Iran.</a:t>
            </a:r>
          </a:p>
          <a:p>
            <a:pPr marL="285750" indent="-285750">
              <a:buFont typeface="Arial" pitchFamily="34" charset="0"/>
              <a:buChar char="•"/>
            </a:pPr>
            <a:endParaRPr lang="en-US" dirty="0" smtClean="0"/>
          </a:p>
          <a:p>
            <a:pPr marL="285750" indent="-285750">
              <a:buFont typeface="Arial" pitchFamily="34" charset="0"/>
              <a:buChar char="•"/>
            </a:pPr>
            <a:r>
              <a:rPr lang="en-US" dirty="0" smtClean="0"/>
              <a:t>Iran production falling as result of sanctions.</a:t>
            </a:r>
          </a:p>
          <a:p>
            <a:pPr marL="285750" indent="-285750">
              <a:buFont typeface="Arial" pitchFamily="34" charset="0"/>
              <a:buChar char="•"/>
            </a:pPr>
            <a:endParaRPr lang="en-US" dirty="0" smtClean="0"/>
          </a:p>
          <a:p>
            <a:pPr marL="285750" indent="-285750">
              <a:buFont typeface="Arial" pitchFamily="34" charset="0"/>
              <a:buChar char="•"/>
            </a:pPr>
            <a:r>
              <a:rPr lang="en-US" dirty="0" smtClean="0"/>
              <a:t>Saudi Arabia’s  (the OPEC kingpin) reserve capacity declining </a:t>
            </a:r>
          </a:p>
          <a:p>
            <a:endParaRPr lang="en-US" dirty="0" smtClean="0"/>
          </a:p>
          <a:p>
            <a:pPr marL="285750" indent="-285750">
              <a:buFont typeface="Arial" pitchFamily="34" charset="0"/>
              <a:buChar char="•"/>
            </a:pPr>
            <a:r>
              <a:rPr lang="en-US" dirty="0" smtClean="0"/>
              <a:t>Saudi domestic oil consumption rising and energy-driven welfare state limiting Saudi investment in energy. </a:t>
            </a:r>
          </a:p>
          <a:p>
            <a:endParaRPr lang="en-US" dirty="0" smtClean="0"/>
          </a:p>
          <a:p>
            <a:pPr marL="285750" indent="-285750">
              <a:buFont typeface="Arial" pitchFamily="34" charset="0"/>
              <a:buChar char="•"/>
            </a:pPr>
            <a:r>
              <a:rPr lang="en-US" dirty="0" smtClean="0"/>
              <a:t>Geo-political dominance as the swing supplier in time of unrest or increased demand?</a:t>
            </a:r>
          </a:p>
          <a:p>
            <a:pPr marL="285750" indent="-285750">
              <a:buFont typeface="Arial" pitchFamily="34" charset="0"/>
              <a:buChar char="•"/>
            </a:pPr>
            <a:endParaRPr lang="en-US" dirty="0" smtClean="0"/>
          </a:p>
          <a:p>
            <a:pPr marL="285750" indent="-285750">
              <a:buFont typeface="Arial" pitchFamily="34" charset="0"/>
              <a:buChar char="•"/>
            </a:pPr>
            <a:r>
              <a:rPr lang="en-US" dirty="0" smtClean="0"/>
              <a:t>U.S. Policy Action such as denial  Keystone XL pipeline project lowers expectation of US domestic supply.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0" y="228600"/>
            <a:ext cx="8686800" cy="1143000"/>
          </a:xfrm>
        </p:spPr>
        <p:txBody>
          <a:bodyPr>
            <a:noAutofit/>
          </a:bodyPr>
          <a:lstStyle/>
          <a:p>
            <a:r>
              <a:rPr lang="en-US" sz="3200" b="1" dirty="0"/>
              <a:t>Keystone XL Pipeline et al Needed Infrastructure</a:t>
            </a:r>
            <a:r>
              <a:rPr lang="en-US" sz="3200" dirty="0"/>
              <a:t/>
            </a:r>
            <a:br>
              <a:rPr lang="en-US" sz="3200" dirty="0"/>
            </a:br>
            <a:endParaRPr lang="en-US" sz="3200" dirty="0"/>
          </a:p>
        </p:txBody>
      </p:sp>
      <p:sp>
        <p:nvSpPr>
          <p:cNvPr id="2" name="TextBox 1"/>
          <p:cNvSpPr txBox="1"/>
          <p:nvPr/>
        </p:nvSpPr>
        <p:spPr>
          <a:xfrm>
            <a:off x="533400" y="1219200"/>
            <a:ext cx="7772400" cy="3724096"/>
          </a:xfrm>
          <a:prstGeom prst="rect">
            <a:avLst/>
          </a:prstGeom>
          <a:noFill/>
        </p:spPr>
        <p:txBody>
          <a:bodyPr wrap="square" rtlCol="0">
            <a:spAutoFit/>
          </a:bodyPr>
          <a:lstStyle/>
          <a:p>
            <a:pPr marL="285750" indent="-285750">
              <a:lnSpc>
                <a:spcPct val="200000"/>
              </a:lnSpc>
              <a:buFont typeface="Arial" pitchFamily="34" charset="0"/>
              <a:buChar char="•"/>
            </a:pPr>
            <a:r>
              <a:rPr lang="en-US" dirty="0"/>
              <a:t>Keystone XL – 3 years and 8 volumes of permits ... final approval</a:t>
            </a:r>
          </a:p>
          <a:p>
            <a:pPr marL="285750" indent="-285750">
              <a:lnSpc>
                <a:spcPct val="200000"/>
              </a:lnSpc>
              <a:buFont typeface="Arial" pitchFamily="34" charset="0"/>
              <a:buChar char="•"/>
            </a:pPr>
            <a:r>
              <a:rPr lang="en-US" dirty="0"/>
              <a:t>Then EPA “weighed in” on the carbon footprint</a:t>
            </a:r>
          </a:p>
          <a:p>
            <a:pPr marL="285750" indent="-285750">
              <a:lnSpc>
                <a:spcPct val="200000"/>
              </a:lnSpc>
              <a:buFont typeface="Arial" pitchFamily="34" charset="0"/>
              <a:buChar char="•"/>
            </a:pPr>
            <a:r>
              <a:rPr lang="en-US" dirty="0"/>
              <a:t>Urgently needed to break bottlenecks in North Dakota and </a:t>
            </a:r>
            <a:r>
              <a:rPr lang="en-US" dirty="0" smtClean="0"/>
              <a:t>Cushing, </a:t>
            </a:r>
            <a:r>
              <a:rPr lang="en-US" dirty="0"/>
              <a:t>OK</a:t>
            </a:r>
          </a:p>
          <a:p>
            <a:pPr marL="285750" indent="-285750">
              <a:lnSpc>
                <a:spcPct val="200000"/>
              </a:lnSpc>
              <a:buFont typeface="Arial" pitchFamily="34" charset="0"/>
              <a:buChar char="•"/>
            </a:pPr>
            <a:r>
              <a:rPr lang="en-US" dirty="0"/>
              <a:t>Gulf Coast Refineries invested $$$billions to reconfigure for  Canadian oil </a:t>
            </a:r>
          </a:p>
          <a:p>
            <a:pPr marL="285750" indent="-285750">
              <a:lnSpc>
                <a:spcPct val="200000"/>
              </a:lnSpc>
              <a:buFont typeface="Arial" pitchFamily="34" charset="0"/>
              <a:buChar char="•"/>
            </a:pPr>
            <a:r>
              <a:rPr lang="en-US" dirty="0"/>
              <a:t>Summer 2012 closure of old but key eastern refineries </a:t>
            </a:r>
          </a:p>
          <a:p>
            <a:pPr marL="285750" indent="-285750">
              <a:lnSpc>
                <a:spcPct val="200000"/>
              </a:lnSpc>
              <a:buFont typeface="Arial" pitchFamily="34" charset="0"/>
              <a:buChar char="•"/>
            </a:pPr>
            <a:r>
              <a:rPr lang="en-US" dirty="0"/>
              <a:t>Denial of Keystone – a factor in rising oil prices </a:t>
            </a:r>
          </a:p>
          <a:p>
            <a:endParaRPr lang="en-US" sz="2000" dirty="0"/>
          </a:p>
        </p:txBody>
      </p:sp>
    </p:spTree>
    <p:extLst>
      <p:ext uri="{BB962C8B-B14F-4D97-AF65-F5344CB8AC3E}">
        <p14:creationId xmlns:p14="http://schemas.microsoft.com/office/powerpoint/2010/main" val="1948559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Comms Intern\Desktop\Page_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82" b="9208"/>
          <a:stretch/>
        </p:blipFill>
        <p:spPr bwMode="auto">
          <a:xfrm>
            <a:off x="304800" y="780327"/>
            <a:ext cx="8382000" cy="55074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104900" y="152400"/>
            <a:ext cx="6781800" cy="488066"/>
          </a:xfrm>
        </p:spPr>
        <p:txBody>
          <a:bodyPr>
            <a:noAutofit/>
          </a:bodyPr>
          <a:lstStyle/>
          <a:p>
            <a:pPr algn="r"/>
            <a:r>
              <a:rPr lang="en-US" sz="3200" b="1" dirty="0" smtClean="0"/>
              <a:t>North American Crude Oil Pipelines </a:t>
            </a:r>
            <a:endParaRPr lang="en-US" sz="3200" b="1" dirty="0"/>
          </a:p>
        </p:txBody>
      </p:sp>
      <p:sp>
        <p:nvSpPr>
          <p:cNvPr id="2" name="Rectangle 1"/>
          <p:cNvSpPr/>
          <p:nvPr/>
        </p:nvSpPr>
        <p:spPr>
          <a:xfrm>
            <a:off x="228600" y="6332626"/>
            <a:ext cx="7772400" cy="276999"/>
          </a:xfrm>
          <a:prstGeom prst="rect">
            <a:avLst/>
          </a:prstGeom>
        </p:spPr>
        <p:txBody>
          <a:bodyPr wrap="square">
            <a:spAutoFit/>
          </a:bodyPr>
          <a:lstStyle/>
          <a:p>
            <a:r>
              <a:rPr lang="en-US" sz="1200" b="1" dirty="0"/>
              <a:t>Source: </a:t>
            </a:r>
            <a:r>
              <a:rPr lang="en-US" sz="1200" dirty="0" err="1"/>
              <a:t>GeoWeb</a:t>
            </a:r>
            <a:r>
              <a:rPr lang="en-US" sz="1200" dirty="0"/>
              <a:t> Portal </a:t>
            </a:r>
            <a:r>
              <a:rPr lang="en-US" sz="1200" dirty="0" err="1"/>
              <a:t>Rextag</a:t>
            </a:r>
            <a:r>
              <a:rPr lang="en-US" sz="1200" dirty="0"/>
              <a:t> Hart </a:t>
            </a:r>
            <a:r>
              <a:rPr lang="en-US" sz="1200" dirty="0" smtClean="0"/>
              <a:t>Energy </a:t>
            </a:r>
            <a:r>
              <a:rPr lang="en-US" sz="1200" dirty="0"/>
              <a:t>Mapping Service Feb 13 2012 </a:t>
            </a:r>
          </a:p>
        </p:txBody>
      </p:sp>
    </p:spTree>
    <p:extLst>
      <p:ext uri="{BB962C8B-B14F-4D97-AF65-F5344CB8AC3E}">
        <p14:creationId xmlns:p14="http://schemas.microsoft.com/office/powerpoint/2010/main" val="821090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639762"/>
          </a:xfrm>
        </p:spPr>
        <p:txBody>
          <a:bodyPr>
            <a:normAutofit fontScale="90000"/>
          </a:bodyPr>
          <a:lstStyle/>
          <a:p>
            <a:r>
              <a:rPr lang="en-US" b="1" dirty="0" smtClean="0"/>
              <a:t>Choke Points </a:t>
            </a:r>
            <a:endParaRPr lang="en-US" b="1" dirty="0"/>
          </a:p>
        </p:txBody>
      </p:sp>
      <p:pic>
        <p:nvPicPr>
          <p:cNvPr id="8195" name="Picture 3" descr="C:\Documents and Settings\Comms Intern\Desktop\Page_3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32" r="4763" b="12520"/>
          <a:stretch/>
        </p:blipFill>
        <p:spPr bwMode="auto">
          <a:xfrm>
            <a:off x="228600" y="685801"/>
            <a:ext cx="8646344" cy="56387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324599"/>
            <a:ext cx="10363200" cy="276999"/>
          </a:xfrm>
          <a:prstGeom prst="rect">
            <a:avLst/>
          </a:prstGeom>
        </p:spPr>
        <p:txBody>
          <a:bodyPr wrap="square">
            <a:spAutoFit/>
          </a:bodyPr>
          <a:lstStyle/>
          <a:p>
            <a:r>
              <a:rPr lang="en-US" sz="1200" b="1" dirty="0"/>
              <a:t>Source: </a:t>
            </a:r>
            <a:r>
              <a:rPr lang="en-US" sz="1200" dirty="0"/>
              <a:t>Savage, Presentation </a:t>
            </a:r>
            <a:r>
              <a:rPr lang="en-US" sz="1200" dirty="0" err="1"/>
              <a:t>Bakken</a:t>
            </a:r>
            <a:r>
              <a:rPr lang="en-US" sz="1200" dirty="0"/>
              <a:t> Product Markets and Take-Away Denver Jan 31-Feb 1 2012 with EPRINC Additions </a:t>
            </a:r>
          </a:p>
        </p:txBody>
      </p:sp>
    </p:spTree>
    <p:extLst>
      <p:ext uri="{BB962C8B-B14F-4D97-AF65-F5344CB8AC3E}">
        <p14:creationId xmlns:p14="http://schemas.microsoft.com/office/powerpoint/2010/main" val="3465913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Comms Intern\Desktop\Page_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350" t="6191" r="17742" b="12616"/>
          <a:stretch/>
        </p:blipFill>
        <p:spPr bwMode="auto">
          <a:xfrm>
            <a:off x="762000" y="940420"/>
            <a:ext cx="7354229" cy="54955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4314" y="-14288"/>
            <a:ext cx="8229600" cy="700088"/>
          </a:xfrm>
        </p:spPr>
        <p:txBody>
          <a:bodyPr>
            <a:normAutofit/>
          </a:bodyPr>
          <a:lstStyle/>
          <a:p>
            <a:r>
              <a:rPr lang="en-US" sz="3200" b="1" dirty="0" smtClean="0"/>
              <a:t>North American Pipes </a:t>
            </a:r>
            <a:endParaRPr lang="en-US" sz="3200" b="1" dirty="0"/>
          </a:p>
        </p:txBody>
      </p:sp>
      <p:sp>
        <p:nvSpPr>
          <p:cNvPr id="3" name="TextBox 2"/>
          <p:cNvSpPr txBox="1"/>
          <p:nvPr/>
        </p:nvSpPr>
        <p:spPr>
          <a:xfrm>
            <a:off x="728546" y="6477000"/>
            <a:ext cx="6499302" cy="276999"/>
          </a:xfrm>
          <a:prstGeom prst="rect">
            <a:avLst/>
          </a:prstGeom>
          <a:noFill/>
        </p:spPr>
        <p:txBody>
          <a:bodyPr wrap="square" rtlCol="0">
            <a:spAutoFit/>
          </a:bodyPr>
          <a:lstStyle/>
          <a:p>
            <a:r>
              <a:rPr lang="en-US" sz="1200" b="1" dirty="0" smtClean="0"/>
              <a:t>Source: </a:t>
            </a:r>
            <a:r>
              <a:rPr lang="en-US" sz="1200" dirty="0" smtClean="0"/>
              <a:t>Energy Policy Research Foundation, Inc.</a:t>
            </a:r>
            <a:endParaRPr lang="en-US" sz="1200" dirty="0"/>
          </a:p>
        </p:txBody>
      </p:sp>
    </p:spTree>
    <p:extLst>
      <p:ext uri="{BB962C8B-B14F-4D97-AF65-F5344CB8AC3E}">
        <p14:creationId xmlns:p14="http://schemas.microsoft.com/office/powerpoint/2010/main" val="1120758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381000"/>
            <a:ext cx="8229600" cy="1143000"/>
          </a:xfrm>
        </p:spPr>
        <p:txBody>
          <a:bodyPr>
            <a:noAutofit/>
          </a:bodyPr>
          <a:lstStyle/>
          <a:p>
            <a:r>
              <a:rPr lang="en-US" sz="3200" b="1" dirty="0" smtClean="0"/>
              <a:t>The North Dakota Story 2005 -2009</a:t>
            </a:r>
            <a:br>
              <a:rPr lang="en-US" sz="3200" b="1" dirty="0" smtClean="0"/>
            </a:br>
            <a:r>
              <a:rPr lang="en-US" sz="3200" b="1" dirty="0" smtClean="0"/>
              <a:t> Economic Miracles Do Occur</a:t>
            </a:r>
            <a:endParaRPr lang="en-US" sz="3200" dirty="0"/>
          </a:p>
        </p:txBody>
      </p:sp>
      <p:sp>
        <p:nvSpPr>
          <p:cNvPr id="5" name="TextBox 4"/>
          <p:cNvSpPr txBox="1"/>
          <p:nvPr/>
        </p:nvSpPr>
        <p:spPr>
          <a:xfrm>
            <a:off x="381000" y="1874252"/>
            <a:ext cx="8534400" cy="5309146"/>
          </a:xfrm>
          <a:prstGeom prst="rect">
            <a:avLst/>
          </a:prstGeom>
          <a:noFill/>
        </p:spPr>
        <p:txBody>
          <a:bodyPr wrap="square" rtlCol="0">
            <a:spAutoFit/>
          </a:bodyPr>
          <a:lstStyle/>
          <a:p>
            <a:pPr marL="285750" indent="-285750">
              <a:buFont typeface="Arial" pitchFamily="34" charset="0"/>
              <a:buChar char="•"/>
            </a:pPr>
            <a:r>
              <a:rPr lang="en-US" dirty="0" smtClean="0"/>
              <a:t>From 2005-2009 ND increased employment by 264%.</a:t>
            </a:r>
            <a:br>
              <a:rPr lang="en-US" dirty="0" smtClean="0"/>
            </a:br>
            <a:r>
              <a:rPr lang="en-US" dirty="0" smtClean="0"/>
              <a:t>Oil Business increased economic value from $1.3 billion to $5 billion.</a:t>
            </a:r>
          </a:p>
          <a:p>
            <a:pPr marL="285750" indent="-285750">
              <a:buFont typeface="Arial" pitchFamily="34" charset="0"/>
              <a:buChar char="•"/>
            </a:pPr>
            <a:endParaRPr lang="en-US" dirty="0" smtClean="0"/>
          </a:p>
          <a:p>
            <a:pPr marL="285750" indent="-285750">
              <a:buFont typeface="Arial" pitchFamily="34" charset="0"/>
              <a:buChar char="•"/>
            </a:pPr>
            <a:r>
              <a:rPr lang="en-US" dirty="0" smtClean="0"/>
              <a:t>Service businesses and related jobs =$12.9 billion</a:t>
            </a:r>
          </a:p>
          <a:p>
            <a:pPr marL="285750" indent="-285750">
              <a:buFont typeface="Arial" pitchFamily="34" charset="0"/>
              <a:buChar char="•"/>
            </a:pPr>
            <a:r>
              <a:rPr lang="en-US" dirty="0" smtClean="0"/>
              <a:t>Income per capita increased by 78%</a:t>
            </a:r>
          </a:p>
          <a:p>
            <a:pPr marL="285750" indent="-285750">
              <a:buFont typeface="Arial" pitchFamily="34" charset="0"/>
              <a:buChar char="•"/>
            </a:pPr>
            <a:endParaRPr lang="en-US" dirty="0" smtClean="0"/>
          </a:p>
          <a:p>
            <a:pPr marL="285750" indent="-285750">
              <a:buFont typeface="Arial" pitchFamily="34" charset="0"/>
              <a:buChar char="•"/>
            </a:pPr>
            <a:r>
              <a:rPr lang="en-US" dirty="0" smtClean="0"/>
              <a:t>Paid $559 million in leases and royalties to landowners </a:t>
            </a:r>
            <a:br>
              <a:rPr lang="en-US" dirty="0" smtClean="0"/>
            </a:br>
            <a:r>
              <a:rPr lang="en-US" dirty="0" smtClean="0"/>
              <a:t>Paid $821 billion in taxes</a:t>
            </a:r>
          </a:p>
          <a:p>
            <a:pPr marL="285750" indent="-285750">
              <a:buFont typeface="Arial" pitchFamily="34" charset="0"/>
              <a:buChar char="•"/>
            </a:pPr>
            <a:endParaRPr lang="en-US" dirty="0" smtClean="0"/>
          </a:p>
          <a:p>
            <a:pPr marL="285750" indent="-285750">
              <a:buFont typeface="Arial" pitchFamily="34" charset="0"/>
              <a:buChar char="•"/>
            </a:pPr>
            <a:r>
              <a:rPr lang="en-US" dirty="0" smtClean="0"/>
              <a:t>Unemployment rate of 3.5 % - lowest in the U.S.</a:t>
            </a:r>
            <a:br>
              <a:rPr lang="en-US" dirty="0" smtClean="0"/>
            </a:br>
            <a:r>
              <a:rPr lang="en-US" dirty="0" smtClean="0"/>
              <a:t>Midland, TX now tied with </a:t>
            </a:r>
            <a:r>
              <a:rPr lang="en-US" dirty="0" err="1" smtClean="0"/>
              <a:t>Bismark</a:t>
            </a:r>
            <a:r>
              <a:rPr lang="en-US" dirty="0" smtClean="0"/>
              <a:t>, ND!</a:t>
            </a:r>
          </a:p>
          <a:p>
            <a:pPr marL="285750" indent="-285750">
              <a:buFont typeface="Arial" pitchFamily="34" charset="0"/>
              <a:buChar char="•"/>
            </a:pPr>
            <a:endParaRPr lang="en-US" dirty="0" smtClean="0"/>
          </a:p>
          <a:p>
            <a:pPr marL="285750" indent="-285750">
              <a:buFont typeface="Arial" pitchFamily="34" charset="0"/>
              <a:buChar char="•"/>
            </a:pPr>
            <a:r>
              <a:rPr lang="en-US" dirty="0" smtClean="0"/>
              <a:t>Likely negative unemployment-with 18,000 jobs unfilled</a:t>
            </a:r>
          </a:p>
          <a:p>
            <a:r>
              <a:rPr lang="en-US" dirty="0" smtClean="0"/>
              <a:t> </a:t>
            </a:r>
          </a:p>
          <a:p>
            <a:r>
              <a:rPr lang="en-US" dirty="0" smtClean="0"/>
              <a:t> </a:t>
            </a:r>
          </a:p>
          <a:p>
            <a:r>
              <a:rPr lang="en-US" dirty="0" smtClean="0"/>
              <a:t> </a:t>
            </a:r>
          </a:p>
          <a:p>
            <a:r>
              <a:rPr lang="en-US" sz="1100" b="1" dirty="0" smtClean="0"/>
              <a:t>Sources:</a:t>
            </a:r>
          </a:p>
          <a:p>
            <a:r>
              <a:rPr lang="en-US" sz="1100" dirty="0" smtClean="0"/>
              <a:t> North Dakota State University Report (</a:t>
            </a:r>
            <a:r>
              <a:rPr lang="en-US" sz="1100" u="sng" dirty="0" smtClean="0">
                <a:hlinkClick r:id="rId4"/>
              </a:rPr>
              <a:t>www.ndiol.org</a:t>
            </a:r>
            <a:r>
              <a:rPr lang="en-US" sz="1100" dirty="0" smtClean="0"/>
              <a:t>)</a:t>
            </a:r>
          </a:p>
          <a:p>
            <a:r>
              <a:rPr lang="en-US" sz="1100" dirty="0" smtClean="0"/>
              <a:t>“How North Dakota Became Saudi Arabia,” Stephen Moore, WSJ, 10/1/2011</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1524000"/>
            <a:ext cx="8229600" cy="1295400"/>
          </a:xfrm>
        </p:spPr>
        <p:txBody>
          <a:bodyPr>
            <a:normAutofit fontScale="90000"/>
          </a:bodyPr>
          <a:lstStyle/>
          <a:p>
            <a:r>
              <a:rPr lang="en-US" sz="4000" dirty="0" smtClean="0"/>
              <a:t>96% of Increased Production </a:t>
            </a:r>
            <a:br>
              <a:rPr lang="en-US" sz="4000" dirty="0" smtClean="0"/>
            </a:br>
            <a:r>
              <a:rPr lang="en-US" sz="4000" dirty="0" smtClean="0"/>
              <a:t/>
            </a:r>
            <a:br>
              <a:rPr lang="en-US" sz="4000" dirty="0" smtClean="0"/>
            </a:br>
            <a:r>
              <a:rPr lang="en-US" sz="2400" dirty="0" smtClean="0"/>
              <a:t>Feds Constrains Production on federal lands and offshore (OCS)</a:t>
            </a:r>
            <a:br>
              <a:rPr lang="en-US" sz="2400" dirty="0" smtClean="0"/>
            </a:br>
            <a:endParaRPr lang="en-US" sz="2400" dirty="0"/>
          </a:p>
        </p:txBody>
      </p:sp>
      <p:sp>
        <p:nvSpPr>
          <p:cNvPr id="2" name="TextBox 1"/>
          <p:cNvSpPr txBox="1"/>
          <p:nvPr/>
        </p:nvSpPr>
        <p:spPr>
          <a:xfrm>
            <a:off x="457200" y="228600"/>
            <a:ext cx="8305800" cy="1077218"/>
          </a:xfrm>
          <a:prstGeom prst="rect">
            <a:avLst/>
          </a:prstGeom>
          <a:noFill/>
        </p:spPr>
        <p:txBody>
          <a:bodyPr wrap="square" rtlCol="0">
            <a:spAutoFit/>
          </a:bodyPr>
          <a:lstStyle/>
          <a:p>
            <a:pPr algn="ctr"/>
            <a:r>
              <a:rPr lang="en-US" sz="3200" b="1" dirty="0"/>
              <a:t>Upsurge is on Private and State Lands</a:t>
            </a:r>
            <a:br>
              <a:rPr lang="en-US" sz="3200" b="1" dirty="0"/>
            </a:br>
            <a:endParaRPr lang="en-US" sz="32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304800" y="457200"/>
            <a:ext cx="8229600" cy="1143000"/>
          </a:xfrm>
        </p:spPr>
        <p:txBody>
          <a:bodyPr>
            <a:normAutofit fontScale="90000"/>
          </a:bodyPr>
          <a:lstStyle/>
          <a:p>
            <a:r>
              <a:rPr lang="en-US" dirty="0" smtClean="0"/>
              <a:t> </a:t>
            </a:r>
            <a:br>
              <a:rPr lang="en-US" dirty="0" smtClean="0"/>
            </a:br>
            <a:endParaRPr lang="en-US" dirty="0"/>
          </a:p>
        </p:txBody>
      </p:sp>
      <p:sp>
        <p:nvSpPr>
          <p:cNvPr id="2" name="TextBox 1"/>
          <p:cNvSpPr txBox="1"/>
          <p:nvPr/>
        </p:nvSpPr>
        <p:spPr>
          <a:xfrm>
            <a:off x="2326500" y="304800"/>
            <a:ext cx="4146840" cy="584775"/>
          </a:xfrm>
          <a:prstGeom prst="rect">
            <a:avLst/>
          </a:prstGeom>
          <a:noFill/>
        </p:spPr>
        <p:txBody>
          <a:bodyPr wrap="none" rtlCol="0">
            <a:spAutoFit/>
          </a:bodyPr>
          <a:lstStyle/>
          <a:p>
            <a:pPr algn="ctr"/>
            <a:r>
              <a:rPr lang="en-US" sz="3200" b="1" dirty="0" smtClean="0"/>
              <a:t>Onshore Federal Lands </a:t>
            </a:r>
            <a:endParaRPr lang="en-US" sz="3200" b="1" dirty="0"/>
          </a:p>
        </p:txBody>
      </p:sp>
      <p:sp>
        <p:nvSpPr>
          <p:cNvPr id="3" name="TextBox 2"/>
          <p:cNvSpPr txBox="1"/>
          <p:nvPr/>
        </p:nvSpPr>
        <p:spPr>
          <a:xfrm>
            <a:off x="762000" y="1371600"/>
            <a:ext cx="7848600" cy="7017306"/>
          </a:xfrm>
          <a:prstGeom prst="rect">
            <a:avLst/>
          </a:prstGeom>
          <a:noFill/>
        </p:spPr>
        <p:txBody>
          <a:bodyPr wrap="square" rtlCol="0">
            <a:spAutoFit/>
          </a:bodyPr>
          <a:lstStyle/>
          <a:p>
            <a:pPr marL="285750" indent="-285750">
              <a:lnSpc>
                <a:spcPct val="150000"/>
              </a:lnSpc>
              <a:buFont typeface="Arial" pitchFamily="34" charset="0"/>
              <a:buChar char="•"/>
            </a:pPr>
            <a:r>
              <a:rPr lang="en-US" dirty="0"/>
              <a:t>Restricted 4 decades – Now Suppressed</a:t>
            </a:r>
          </a:p>
          <a:p>
            <a:pPr marL="285750" indent="-285750">
              <a:lnSpc>
                <a:spcPct val="150000"/>
              </a:lnSpc>
              <a:buFont typeface="Arial" pitchFamily="34" charset="0"/>
              <a:buChar char="•"/>
            </a:pPr>
            <a:r>
              <a:rPr lang="en-US" dirty="0"/>
              <a:t>Leases on less than 6% of federal lands</a:t>
            </a:r>
          </a:p>
          <a:p>
            <a:pPr marL="285750" indent="-285750">
              <a:lnSpc>
                <a:spcPct val="150000"/>
              </a:lnSpc>
              <a:buFont typeface="Arial" pitchFamily="34" charset="0"/>
              <a:buChar char="•"/>
            </a:pPr>
            <a:r>
              <a:rPr lang="en-US" dirty="0"/>
              <a:t>Federal/Indian Lands – 31% of total US oil production in 2011 (36% in 2010)</a:t>
            </a:r>
          </a:p>
          <a:p>
            <a:pPr marL="285750" indent="-285750">
              <a:lnSpc>
                <a:spcPct val="150000"/>
              </a:lnSpc>
              <a:buFont typeface="Arial" pitchFamily="34" charset="0"/>
              <a:buChar char="•"/>
            </a:pPr>
            <a:r>
              <a:rPr lang="en-US" dirty="0"/>
              <a:t>Similar figures for natural </a:t>
            </a:r>
            <a:r>
              <a:rPr lang="en-US" dirty="0" smtClean="0"/>
              <a:t>gas</a:t>
            </a:r>
            <a:endParaRPr lang="en-US" dirty="0"/>
          </a:p>
          <a:p>
            <a:pPr marL="285750" indent="-285750">
              <a:lnSpc>
                <a:spcPct val="150000"/>
              </a:lnSpc>
              <a:buFont typeface="Arial" pitchFamily="34" charset="0"/>
              <a:buChar char="•"/>
            </a:pPr>
            <a:r>
              <a:rPr lang="en-US" dirty="0"/>
              <a:t>Upsurge in production 96% from private and state lands.</a:t>
            </a:r>
          </a:p>
          <a:p>
            <a:pPr marL="285750" indent="-285750">
              <a:lnSpc>
                <a:spcPct val="150000"/>
              </a:lnSpc>
              <a:buFont typeface="Arial" pitchFamily="34" charset="0"/>
              <a:buChar char="•"/>
            </a:pPr>
            <a:r>
              <a:rPr lang="en-US" dirty="0"/>
              <a:t>Magnitude of Upsurge (1.3 </a:t>
            </a:r>
            <a:r>
              <a:rPr lang="en-US" dirty="0" err="1"/>
              <a:t>mbo</a:t>
            </a:r>
            <a:r>
              <a:rPr lang="en-US" dirty="0"/>
              <a:t> increase 2008-2001) masked by decline on federal onshore and offshore lands under Obama administration. </a:t>
            </a:r>
            <a:endParaRPr lang="en-US" dirty="0" smtClean="0"/>
          </a:p>
          <a:p>
            <a:pPr marL="285750" indent="-285750">
              <a:lnSpc>
                <a:spcPct val="150000"/>
              </a:lnSpc>
              <a:buFont typeface="Arial" pitchFamily="34" charset="0"/>
              <a:buChar char="•"/>
            </a:pPr>
            <a:r>
              <a:rPr lang="en-US" dirty="0"/>
              <a:t>BLM data since 2009:</a:t>
            </a:r>
          </a:p>
          <a:p>
            <a:pPr marL="285750" indent="-285750">
              <a:lnSpc>
                <a:spcPct val="150000"/>
              </a:lnSpc>
              <a:buFont typeface="Arial" pitchFamily="34" charset="0"/>
              <a:buChar char="•"/>
            </a:pPr>
            <a:r>
              <a:rPr lang="en-US" dirty="0"/>
              <a:t>New federal oil and gas leases down 44% from 2007-2008 levels.</a:t>
            </a:r>
          </a:p>
          <a:p>
            <a:pPr marL="285750" indent="-285750">
              <a:lnSpc>
                <a:spcPct val="150000"/>
              </a:lnSpc>
              <a:buFont typeface="Arial" pitchFamily="34" charset="0"/>
              <a:buChar char="•"/>
            </a:pPr>
            <a:r>
              <a:rPr lang="en-US" dirty="0"/>
              <a:t>Permits to Drill down 39%</a:t>
            </a:r>
          </a:p>
          <a:p>
            <a:pPr marL="285750" indent="-285750">
              <a:lnSpc>
                <a:spcPct val="150000"/>
              </a:lnSpc>
              <a:buFont typeface="Arial" pitchFamily="34" charset="0"/>
              <a:buChar char="•"/>
            </a:pPr>
            <a:r>
              <a:rPr lang="en-US" dirty="0"/>
              <a:t># of new wells drilled down 39%</a:t>
            </a:r>
          </a:p>
          <a:p>
            <a:pPr marL="285750" indent="-285750">
              <a:lnSpc>
                <a:spcPct val="150000"/>
              </a:lnSpc>
              <a:buFont typeface="Arial" pitchFamily="34" charset="0"/>
              <a:buChar char="•"/>
            </a:pPr>
            <a:r>
              <a:rPr lang="en-US" dirty="0"/>
              <a:t>Return to production levels 2007-2008 = an additional 7-13 </a:t>
            </a:r>
            <a:r>
              <a:rPr lang="en-US" dirty="0" err="1"/>
              <a:t>mbo</a:t>
            </a:r>
            <a:endParaRPr lang="en-US" dirty="0"/>
          </a:p>
          <a:p>
            <a:pPr marL="285750" indent="-285750">
              <a:buFont typeface="Arial" pitchFamily="34" charset="0"/>
              <a:buChar char="•"/>
            </a:pPr>
            <a:endParaRPr lang="en-US" dirty="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686063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152400" y="152400"/>
            <a:ext cx="8915400" cy="685800"/>
          </a:xfrm>
        </p:spPr>
        <p:txBody>
          <a:bodyPr>
            <a:normAutofit fontScale="90000"/>
          </a:bodyPr>
          <a:lstStyle/>
          <a:p>
            <a:r>
              <a:rPr lang="en-US" sz="3600" b="1" dirty="0" smtClean="0"/>
              <a:t>An Ironic  Coincidence </a:t>
            </a:r>
            <a:r>
              <a:rPr lang="en-US" sz="3600" dirty="0" smtClean="0"/>
              <a:t/>
            </a:r>
            <a:br>
              <a:rPr lang="en-US" sz="3600" dirty="0" smtClean="0"/>
            </a:br>
            <a:r>
              <a:rPr lang="en-US" sz="2200" b="1" dirty="0" smtClean="0"/>
              <a:t> </a:t>
            </a:r>
            <a:endParaRPr lang="en-US" dirty="0"/>
          </a:p>
        </p:txBody>
      </p:sp>
      <p:sp>
        <p:nvSpPr>
          <p:cNvPr id="8" name="TextBox 7"/>
          <p:cNvSpPr txBox="1"/>
          <p:nvPr/>
        </p:nvSpPr>
        <p:spPr>
          <a:xfrm>
            <a:off x="190500" y="1752600"/>
            <a:ext cx="8763000" cy="3139321"/>
          </a:xfrm>
          <a:prstGeom prst="rect">
            <a:avLst/>
          </a:prstGeom>
          <a:noFill/>
        </p:spPr>
        <p:txBody>
          <a:bodyPr wrap="square" rtlCol="0">
            <a:spAutoFit/>
          </a:bodyPr>
          <a:lstStyle/>
          <a:p>
            <a:pPr marL="342900" indent="-342900">
              <a:buFont typeface="Arial"/>
              <a:buChar char="•"/>
            </a:pPr>
            <a:r>
              <a:rPr lang="en-US" sz="2000" dirty="0" smtClean="0"/>
              <a:t>Game-changing New Access to Vast Stores of U.S. Oil and Natural Gas</a:t>
            </a:r>
          </a:p>
          <a:p>
            <a:pPr marL="342900" indent="-342900">
              <a:buFont typeface="Arial"/>
              <a:buChar char="•"/>
            </a:pPr>
            <a:endParaRPr lang="en-US" sz="2000" dirty="0" smtClean="0"/>
          </a:p>
          <a:p>
            <a:pPr marL="342900" indent="-342900">
              <a:buFont typeface="Arial"/>
              <a:buChar char="•"/>
            </a:pPr>
            <a:r>
              <a:rPr lang="en-US" sz="2000" dirty="0" smtClean="0"/>
              <a:t>Scale of the Boom Under-estimated and Under-reported</a:t>
            </a:r>
          </a:p>
          <a:p>
            <a:pPr marL="342900" indent="-342900">
              <a:buFont typeface="Arial"/>
              <a:buChar char="•"/>
            </a:pPr>
            <a:endParaRPr lang="en-US" sz="2000" dirty="0" smtClean="0"/>
          </a:p>
          <a:p>
            <a:pPr marL="342900" indent="-342900">
              <a:buFont typeface="Arial"/>
              <a:buChar char="•"/>
            </a:pPr>
            <a:r>
              <a:rPr lang="en-US" sz="2000" dirty="0" smtClean="0"/>
              <a:t>U.S. always has been the Saudi Arabia of Coal</a:t>
            </a:r>
          </a:p>
          <a:p>
            <a:pPr marL="342900" indent="-342900">
              <a:buFont typeface="Arial"/>
              <a:buChar char="•"/>
            </a:pPr>
            <a:endParaRPr lang="en-US" sz="2000" dirty="0" smtClean="0"/>
          </a:p>
          <a:p>
            <a:pPr marL="342900" indent="-342900">
              <a:buFont typeface="Arial"/>
              <a:buChar char="•"/>
            </a:pPr>
            <a:r>
              <a:rPr lang="en-US" sz="2000" dirty="0" smtClean="0"/>
              <a:t>U.S. (North America) could be largest producer of oil and gas in the world by 2017</a:t>
            </a:r>
            <a:r>
              <a:rPr lang="en-US" sz="2000" dirty="0"/>
              <a:t> </a:t>
            </a:r>
            <a:r>
              <a:rPr lang="en-US" sz="2000" dirty="0" smtClean="0"/>
              <a:t>and energy independent by 2020.</a:t>
            </a:r>
          </a:p>
          <a:p>
            <a:endParaRPr lang="en-US" sz="2000" dirty="0" smtClean="0"/>
          </a:p>
          <a:p>
            <a:endParaRPr lang="en-US" dirty="0"/>
          </a:p>
        </p:txBody>
      </p:sp>
      <p:sp>
        <p:nvSpPr>
          <p:cNvPr id="2" name="Rectangle 1"/>
          <p:cNvSpPr/>
          <p:nvPr/>
        </p:nvSpPr>
        <p:spPr>
          <a:xfrm>
            <a:off x="190500" y="838200"/>
            <a:ext cx="8953500" cy="400110"/>
          </a:xfrm>
          <a:prstGeom prst="rect">
            <a:avLst/>
          </a:prstGeom>
        </p:spPr>
        <p:txBody>
          <a:bodyPr wrap="square">
            <a:spAutoFit/>
          </a:bodyPr>
          <a:lstStyle/>
          <a:p>
            <a:r>
              <a:rPr lang="en-US" sz="2000" b="1" dirty="0">
                <a:solidFill>
                  <a:prstClr val="black"/>
                </a:solidFill>
                <a:ea typeface="+mj-ea"/>
                <a:cs typeface="+mj-cs"/>
              </a:rPr>
              <a:t>Historic Upsurge in U.S. Energy Production versus the End of the Era of Fossil Fuels</a:t>
            </a:r>
            <a:endParaRPr lang="en-US" sz="1600" dirty="0"/>
          </a:p>
        </p:txBody>
      </p:sp>
    </p:spTree>
    <p:extLst>
      <p:ext uri="{BB962C8B-B14F-4D97-AF65-F5344CB8AC3E}">
        <p14:creationId xmlns:p14="http://schemas.microsoft.com/office/powerpoint/2010/main" val="3444494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Comms Intern\Desktop\Page_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97" t="3290" r="3150" b="5282"/>
          <a:stretch/>
        </p:blipFill>
        <p:spPr bwMode="auto">
          <a:xfrm>
            <a:off x="0" y="838200"/>
            <a:ext cx="9036399"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868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95300" y="152400"/>
            <a:ext cx="9906000" cy="1295400"/>
          </a:xfrm>
        </p:spPr>
        <p:txBody>
          <a:bodyPr>
            <a:normAutofit fontScale="90000"/>
          </a:bodyPr>
          <a:lstStyle/>
          <a:p>
            <a:r>
              <a:rPr lang="en-US" b="1" dirty="0" smtClean="0"/>
              <a:t/>
            </a:r>
            <a:br>
              <a:rPr lang="en-US" b="1" dirty="0" smtClean="0"/>
            </a:br>
            <a:r>
              <a:rPr lang="en-US" sz="3600" b="1" dirty="0" smtClean="0"/>
              <a:t>Oil Shale- The U.S. Mother Load</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95300" y="152400"/>
            <a:ext cx="9906000" cy="1524000"/>
          </a:xfrm>
        </p:spPr>
        <p:txBody>
          <a:bodyPr>
            <a:normAutofit fontScale="90000"/>
          </a:bodyPr>
          <a:lstStyle/>
          <a:p>
            <a:r>
              <a:rPr lang="en-US" b="1" dirty="0" smtClean="0"/>
              <a:t/>
            </a:r>
            <a:br>
              <a:rPr lang="en-US" b="1" dirty="0" smtClean="0"/>
            </a:br>
            <a:r>
              <a:rPr lang="en-US" sz="3600" b="1" dirty="0" smtClean="0"/>
              <a:t>Alaska </a:t>
            </a:r>
            <a:r>
              <a:rPr lang="en-US" b="1" dirty="0" smtClean="0"/>
              <a:t/>
            </a:r>
            <a:br>
              <a:rPr lang="en-US" b="1" dirty="0" smtClean="0"/>
            </a:br>
            <a:r>
              <a:rPr lang="en-US" sz="2700" b="1" dirty="0" smtClean="0"/>
              <a:t>A State but Almost All Land Federally Owned</a:t>
            </a:r>
            <a:r>
              <a:rPr lang="en-US" sz="3600" b="1" dirty="0" smtClean="0"/>
              <a:t> </a:t>
            </a:r>
            <a:br>
              <a:rPr lang="en-US" sz="3600" b="1" dirty="0" smtClean="0"/>
            </a:br>
            <a:r>
              <a:rPr lang="en-US" sz="2700" b="1" dirty="0" smtClean="0"/>
              <a:t>Vast Untapped Resources </a:t>
            </a:r>
            <a:r>
              <a:rPr lang="en-US" b="1" dirty="0" smtClean="0"/>
              <a:t/>
            </a:r>
            <a:br>
              <a:rPr lang="en-US" b="1" dirty="0" smtClean="0"/>
            </a:br>
            <a:endParaRPr lang="en-US" dirty="0"/>
          </a:p>
        </p:txBody>
      </p:sp>
      <p:sp>
        <p:nvSpPr>
          <p:cNvPr id="2" name="TextBox 1"/>
          <p:cNvSpPr txBox="1"/>
          <p:nvPr/>
        </p:nvSpPr>
        <p:spPr>
          <a:xfrm>
            <a:off x="419100" y="1905000"/>
            <a:ext cx="8305800" cy="3416320"/>
          </a:xfrm>
          <a:prstGeom prst="rect">
            <a:avLst/>
          </a:prstGeom>
          <a:noFill/>
        </p:spPr>
        <p:txBody>
          <a:bodyPr wrap="square" rtlCol="0">
            <a:spAutoFit/>
          </a:bodyPr>
          <a:lstStyle/>
          <a:p>
            <a:pPr marL="285750" indent="-285750">
              <a:lnSpc>
                <a:spcPct val="150000"/>
              </a:lnSpc>
              <a:buFont typeface="Arial" pitchFamily="34" charset="0"/>
              <a:buChar char="•"/>
            </a:pPr>
            <a:r>
              <a:rPr lang="en-US" dirty="0"/>
              <a:t>ANWR- 19 million Acre Reserve Created in 1980</a:t>
            </a:r>
          </a:p>
          <a:p>
            <a:pPr marL="285750" indent="-285750">
              <a:lnSpc>
                <a:spcPct val="150000"/>
              </a:lnSpc>
              <a:buFont typeface="Arial" pitchFamily="34" charset="0"/>
              <a:buChar char="•"/>
            </a:pPr>
            <a:r>
              <a:rPr lang="en-US" dirty="0"/>
              <a:t>Oil production planned for only 2000 acres – 0.01% of ANWR</a:t>
            </a:r>
          </a:p>
          <a:p>
            <a:pPr marL="285750" indent="-285750">
              <a:lnSpc>
                <a:spcPct val="150000"/>
              </a:lnSpc>
              <a:buFont typeface="Arial" pitchFamily="34" charset="0"/>
              <a:buChar char="•"/>
            </a:pPr>
            <a:r>
              <a:rPr lang="en-US" dirty="0"/>
              <a:t>USGS estimate of over 16 </a:t>
            </a:r>
            <a:r>
              <a:rPr lang="en-US" dirty="0" err="1"/>
              <a:t>bbo</a:t>
            </a:r>
            <a:r>
              <a:rPr lang="en-US" dirty="0"/>
              <a:t> – development blocked 30 </a:t>
            </a:r>
            <a:r>
              <a:rPr lang="en-US" dirty="0" smtClean="0"/>
              <a:t>years</a:t>
            </a:r>
            <a:endParaRPr lang="en-US" dirty="0"/>
          </a:p>
          <a:p>
            <a:pPr marL="285750" indent="-285750">
              <a:lnSpc>
                <a:spcPct val="150000"/>
              </a:lnSpc>
              <a:buFont typeface="Arial" pitchFamily="34" charset="0"/>
              <a:buChar char="•"/>
            </a:pPr>
            <a:r>
              <a:rPr lang="en-US" dirty="0"/>
              <a:t>Caribou population: 1968-6,000; 2009-67,000 re Prudhoe Bay </a:t>
            </a:r>
          </a:p>
          <a:p>
            <a:pPr marL="285750" indent="-285750">
              <a:lnSpc>
                <a:spcPct val="150000"/>
              </a:lnSpc>
              <a:buFont typeface="Arial" pitchFamily="34" charset="0"/>
              <a:buChar char="•"/>
            </a:pPr>
            <a:r>
              <a:rPr lang="en-US" dirty="0"/>
              <a:t>National Petroleum Reserve- 15 </a:t>
            </a:r>
            <a:r>
              <a:rPr lang="en-US" dirty="0" err="1" smtClean="0"/>
              <a:t>bbo</a:t>
            </a:r>
            <a:endParaRPr lang="en-US" dirty="0"/>
          </a:p>
          <a:p>
            <a:pPr marL="285750" indent="-285750">
              <a:lnSpc>
                <a:spcPct val="150000"/>
              </a:lnSpc>
              <a:buFont typeface="Arial" pitchFamily="34" charset="0"/>
              <a:buChar char="•"/>
            </a:pPr>
            <a:r>
              <a:rPr lang="en-US" dirty="0"/>
              <a:t>Beaufort &amp; Chukchi Seas- 30 </a:t>
            </a:r>
            <a:r>
              <a:rPr lang="en-US" dirty="0" err="1"/>
              <a:t>bbo</a:t>
            </a:r>
            <a:endParaRPr lang="en-US" dirty="0"/>
          </a:p>
          <a:p>
            <a:pPr marL="285750" indent="-285750">
              <a:lnSpc>
                <a:spcPct val="150000"/>
              </a:lnSpc>
              <a:buFont typeface="Arial" pitchFamily="34" charset="0"/>
              <a:buChar char="•"/>
            </a:pPr>
            <a:r>
              <a:rPr lang="en-US" dirty="0"/>
              <a:t>Shell spent 5 years and $4 billion seeking permits in </a:t>
            </a:r>
            <a:r>
              <a:rPr lang="en-US" dirty="0" smtClean="0"/>
              <a:t>Beaufort</a:t>
            </a:r>
            <a:endParaRPr lang="en-US" dirty="0"/>
          </a:p>
          <a:p>
            <a:pPr marL="285750" indent="-285750">
              <a:lnSpc>
                <a:spcPct val="150000"/>
              </a:lnSpc>
              <a:buFont typeface="Arial" pitchFamily="34" charset="0"/>
              <a:buChar char="•"/>
            </a:pPr>
            <a:r>
              <a:rPr lang="en-US" dirty="0"/>
              <a:t>Trans-Canada Pipeline deteriorating with decreased production</a:t>
            </a:r>
          </a:p>
        </p:txBody>
      </p:sp>
    </p:spTree>
    <p:extLst>
      <p:ext uri="{BB962C8B-B14F-4D97-AF65-F5344CB8AC3E}">
        <p14:creationId xmlns:p14="http://schemas.microsoft.com/office/powerpoint/2010/main" val="1150016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685800" y="457200"/>
            <a:ext cx="8229600" cy="1066800"/>
          </a:xfrm>
        </p:spPr>
        <p:txBody>
          <a:bodyPr>
            <a:normAutofit fontScale="90000"/>
          </a:bodyPr>
          <a:lstStyle/>
          <a:p>
            <a:r>
              <a:rPr lang="en-US" b="1" dirty="0" smtClean="0"/>
              <a:t/>
            </a:r>
            <a:br>
              <a:rPr lang="en-US" b="1" dirty="0" smtClean="0"/>
            </a:br>
            <a:r>
              <a:rPr lang="en-US" b="1" dirty="0" smtClean="0"/>
              <a:t>Offshore </a:t>
            </a:r>
            <a:br>
              <a:rPr lang="en-US" b="1" dirty="0" smtClean="0"/>
            </a:br>
            <a:r>
              <a:rPr lang="en-US" b="1" dirty="0" smtClean="0"/>
              <a:t/>
            </a:r>
            <a:br>
              <a:rPr lang="en-US" b="1" dirty="0" smtClean="0"/>
            </a:br>
            <a:endParaRPr lang="en-US" dirty="0"/>
          </a:p>
        </p:txBody>
      </p:sp>
      <p:sp>
        <p:nvSpPr>
          <p:cNvPr id="2" name="TextBox 1"/>
          <p:cNvSpPr txBox="1"/>
          <p:nvPr/>
        </p:nvSpPr>
        <p:spPr>
          <a:xfrm>
            <a:off x="685800" y="1391194"/>
            <a:ext cx="8153400" cy="4622291"/>
          </a:xfrm>
          <a:prstGeom prst="rect">
            <a:avLst/>
          </a:prstGeom>
          <a:noFill/>
        </p:spPr>
        <p:txBody>
          <a:bodyPr wrap="square" rtlCol="0">
            <a:spAutoFit/>
          </a:bodyPr>
          <a:lstStyle/>
          <a:p>
            <a:pPr marL="285750" indent="-285750">
              <a:lnSpc>
                <a:spcPct val="115000"/>
              </a:lnSpc>
              <a:spcAft>
                <a:spcPts val="1000"/>
              </a:spcAft>
              <a:buFont typeface="Arial" pitchFamily="34" charset="0"/>
              <a:buChar char="•"/>
            </a:pPr>
            <a:r>
              <a:rPr lang="en-US" dirty="0">
                <a:ea typeface="Calibri"/>
                <a:cs typeface="Times New Roman"/>
              </a:rPr>
              <a:t>Federal government controls oil and gas leasing on the Outer Continental Shelf</a:t>
            </a:r>
            <a:endParaRPr lang="en-US" sz="1200" dirty="0">
              <a:ea typeface="Calibri"/>
              <a:cs typeface="Times New Roman"/>
            </a:endParaRPr>
          </a:p>
          <a:p>
            <a:pPr marL="285750" indent="-285750">
              <a:lnSpc>
                <a:spcPct val="115000"/>
              </a:lnSpc>
              <a:spcAft>
                <a:spcPts val="1000"/>
              </a:spcAft>
              <a:buFont typeface="Arial" pitchFamily="34" charset="0"/>
              <a:buChar char="•"/>
            </a:pPr>
            <a:r>
              <a:rPr lang="en-US" dirty="0">
                <a:ea typeface="Calibri"/>
                <a:cs typeface="Times New Roman"/>
              </a:rPr>
              <a:t>DOI estimates OCS contains 86 </a:t>
            </a:r>
            <a:r>
              <a:rPr lang="en-US" dirty="0" err="1">
                <a:ea typeface="Calibri"/>
                <a:cs typeface="Times New Roman"/>
              </a:rPr>
              <a:t>bbo</a:t>
            </a:r>
            <a:r>
              <a:rPr lang="en-US" dirty="0">
                <a:ea typeface="Calibri"/>
                <a:cs typeface="Times New Roman"/>
              </a:rPr>
              <a:t>/ 420 </a:t>
            </a:r>
            <a:r>
              <a:rPr lang="en-US" dirty="0" err="1">
                <a:ea typeface="Calibri"/>
                <a:cs typeface="Times New Roman"/>
              </a:rPr>
              <a:t>tcf</a:t>
            </a:r>
            <a:r>
              <a:rPr lang="en-US" dirty="0">
                <a:ea typeface="Calibri"/>
                <a:cs typeface="Times New Roman"/>
              </a:rPr>
              <a:t> natural gas</a:t>
            </a:r>
            <a:endParaRPr lang="en-US" sz="1200" dirty="0">
              <a:ea typeface="Calibri"/>
              <a:cs typeface="Times New Roman"/>
            </a:endParaRPr>
          </a:p>
          <a:p>
            <a:pPr marL="285750" indent="-285750">
              <a:lnSpc>
                <a:spcPct val="115000"/>
              </a:lnSpc>
              <a:spcAft>
                <a:spcPts val="1000"/>
              </a:spcAft>
              <a:buFont typeface="Arial" pitchFamily="34" charset="0"/>
              <a:buChar char="•"/>
            </a:pPr>
            <a:r>
              <a:rPr lang="en-US" dirty="0">
                <a:ea typeface="Calibri"/>
                <a:cs typeface="Times New Roman"/>
              </a:rPr>
              <a:t>97% OCS not leased; Moratorium on most OCS leasing began 1982</a:t>
            </a:r>
            <a:endParaRPr lang="en-US" sz="1200" dirty="0">
              <a:ea typeface="Calibri"/>
              <a:cs typeface="Times New Roman"/>
            </a:endParaRPr>
          </a:p>
          <a:p>
            <a:pPr marL="285750" indent="-285750">
              <a:lnSpc>
                <a:spcPct val="115000"/>
              </a:lnSpc>
              <a:spcAft>
                <a:spcPts val="1000"/>
              </a:spcAft>
              <a:buFont typeface="Arial" pitchFamily="34" charset="0"/>
              <a:buChar char="•"/>
            </a:pPr>
            <a:r>
              <a:rPr lang="en-US" dirty="0">
                <a:ea typeface="Calibri"/>
                <a:cs typeface="Times New Roman"/>
              </a:rPr>
              <a:t>Remember Drill Here, Drill Now Campaign</a:t>
            </a:r>
            <a:endParaRPr lang="en-US" sz="1200" dirty="0">
              <a:ea typeface="Calibri"/>
              <a:cs typeface="Times New Roman"/>
            </a:endParaRPr>
          </a:p>
          <a:p>
            <a:pPr marL="285750" indent="-285750">
              <a:lnSpc>
                <a:spcPct val="115000"/>
              </a:lnSpc>
              <a:spcAft>
                <a:spcPts val="1000"/>
              </a:spcAft>
              <a:buFont typeface="Arial" pitchFamily="34" charset="0"/>
              <a:buChar char="•"/>
            </a:pPr>
            <a:r>
              <a:rPr lang="en-US" dirty="0">
                <a:ea typeface="Calibri"/>
                <a:cs typeface="Times New Roman"/>
              </a:rPr>
              <a:t>Congress repeals moratorium in September 2008 .</a:t>
            </a:r>
            <a:br>
              <a:rPr lang="en-US" dirty="0">
                <a:ea typeface="Calibri"/>
                <a:cs typeface="Times New Roman"/>
              </a:rPr>
            </a:br>
            <a:r>
              <a:rPr lang="en-US" dirty="0">
                <a:ea typeface="Calibri"/>
                <a:cs typeface="Times New Roman"/>
              </a:rPr>
              <a:t>President GW Bush initiated lease </a:t>
            </a:r>
            <a:r>
              <a:rPr lang="en-US" dirty="0" smtClean="0">
                <a:ea typeface="Calibri"/>
                <a:cs typeface="Times New Roman"/>
              </a:rPr>
              <a:t>process: </a:t>
            </a:r>
            <a:r>
              <a:rPr lang="en-US" dirty="0">
                <a:ea typeface="Calibri"/>
                <a:cs typeface="Times New Roman"/>
              </a:rPr>
              <a:t>Halted in January 2009</a:t>
            </a:r>
            <a:endParaRPr lang="en-US" sz="1200" dirty="0">
              <a:ea typeface="Calibri"/>
              <a:cs typeface="Times New Roman"/>
            </a:endParaRPr>
          </a:p>
          <a:p>
            <a:pPr marL="285750" indent="-285750">
              <a:lnSpc>
                <a:spcPct val="115000"/>
              </a:lnSpc>
              <a:spcAft>
                <a:spcPts val="1000"/>
              </a:spcAft>
              <a:buFont typeface="Arial" pitchFamily="34" charset="0"/>
              <a:buChar char="•"/>
            </a:pPr>
            <a:r>
              <a:rPr lang="en-US" dirty="0">
                <a:ea typeface="Calibri"/>
                <a:cs typeface="Times New Roman"/>
              </a:rPr>
              <a:t>Gulf production </a:t>
            </a:r>
            <a:r>
              <a:rPr lang="en-US" dirty="0" smtClean="0">
                <a:ea typeface="Calibri"/>
                <a:cs typeface="Times New Roman"/>
              </a:rPr>
              <a:t>-2010 </a:t>
            </a:r>
            <a:r>
              <a:rPr lang="en-US" dirty="0">
                <a:ea typeface="Calibri"/>
                <a:cs typeface="Times New Roman"/>
              </a:rPr>
              <a:t>oil spill– 31% US production </a:t>
            </a:r>
            <a:r>
              <a:rPr lang="en-US" dirty="0" smtClean="0">
                <a:ea typeface="Calibri"/>
                <a:cs typeface="Times New Roman"/>
              </a:rPr>
              <a:t>pre-spill</a:t>
            </a:r>
            <a:endParaRPr lang="en-US" sz="1200" dirty="0">
              <a:ea typeface="Calibri"/>
              <a:cs typeface="Times New Roman"/>
            </a:endParaRPr>
          </a:p>
          <a:p>
            <a:pPr marL="285750" indent="-285750">
              <a:lnSpc>
                <a:spcPct val="115000"/>
              </a:lnSpc>
              <a:spcAft>
                <a:spcPts val="1000"/>
              </a:spcAft>
              <a:buFont typeface="Arial" pitchFamily="34" charset="0"/>
              <a:buChar char="•"/>
            </a:pPr>
            <a:r>
              <a:rPr lang="en-US" dirty="0">
                <a:ea typeface="Calibri"/>
                <a:cs typeface="Times New Roman"/>
              </a:rPr>
              <a:t>After BP’s </a:t>
            </a:r>
            <a:r>
              <a:rPr lang="en-US" dirty="0" err="1">
                <a:ea typeface="Calibri"/>
                <a:cs typeface="Times New Roman"/>
              </a:rPr>
              <a:t>Macondo</a:t>
            </a:r>
            <a:r>
              <a:rPr lang="en-US" dirty="0">
                <a:ea typeface="Calibri"/>
                <a:cs typeface="Times New Roman"/>
              </a:rPr>
              <a:t> oil spill – federal moratorium then </a:t>
            </a:r>
            <a:r>
              <a:rPr lang="en-US" dirty="0" err="1">
                <a:ea typeface="Calibri"/>
                <a:cs typeface="Times New Roman"/>
              </a:rPr>
              <a:t>permitorium</a:t>
            </a:r>
            <a:r>
              <a:rPr lang="en-US" dirty="0">
                <a:ea typeface="Calibri"/>
                <a:cs typeface="Times New Roman"/>
              </a:rPr>
              <a:t> on shallow/deep wells.</a:t>
            </a:r>
            <a:endParaRPr lang="en-US" sz="1200" dirty="0">
              <a:ea typeface="Calibri"/>
              <a:cs typeface="Times New Roman"/>
            </a:endParaRPr>
          </a:p>
          <a:p>
            <a:pPr marL="285750" indent="-285750">
              <a:lnSpc>
                <a:spcPct val="115000"/>
              </a:lnSpc>
              <a:spcAft>
                <a:spcPts val="1000"/>
              </a:spcAft>
              <a:buFont typeface="Arial" pitchFamily="34" charset="0"/>
              <a:buChar char="•"/>
            </a:pPr>
            <a:r>
              <a:rPr lang="en-US" dirty="0">
                <a:ea typeface="Calibri"/>
                <a:cs typeface="Times New Roman"/>
              </a:rPr>
              <a:t>Lost 200,000 </a:t>
            </a:r>
            <a:r>
              <a:rPr lang="en-US" dirty="0" err="1">
                <a:ea typeface="Calibri"/>
                <a:cs typeface="Times New Roman"/>
              </a:rPr>
              <a:t>bo</a:t>
            </a:r>
            <a:r>
              <a:rPr lang="en-US" dirty="0">
                <a:ea typeface="Calibri"/>
                <a:cs typeface="Times New Roman"/>
              </a:rPr>
              <a:t> from Gulf in 2011; 700,000 </a:t>
            </a:r>
            <a:r>
              <a:rPr lang="en-US" dirty="0" err="1">
                <a:ea typeface="Calibri"/>
                <a:cs typeface="Times New Roman"/>
              </a:rPr>
              <a:t>bo</a:t>
            </a:r>
            <a:r>
              <a:rPr lang="en-US" dirty="0">
                <a:ea typeface="Calibri"/>
                <a:cs typeface="Times New Roman"/>
              </a:rPr>
              <a:t> by 2020.</a:t>
            </a:r>
            <a:endParaRPr lang="en-US" sz="1200" dirty="0">
              <a:ea typeface="Calibri"/>
              <a:cs typeface="Times New Roman"/>
            </a:endParaRPr>
          </a:p>
          <a:p>
            <a:pPr marL="342900" indent="-342900">
              <a:lnSpc>
                <a:spcPct val="115000"/>
              </a:lnSpc>
              <a:spcAft>
                <a:spcPts val="1000"/>
              </a:spcAft>
              <a:buFont typeface="Arial" pitchFamily="34" charset="0"/>
              <a:buChar char="•"/>
            </a:pPr>
            <a:r>
              <a:rPr lang="en-US" dirty="0">
                <a:ea typeface="Calibri"/>
                <a:cs typeface="Times New Roman"/>
              </a:rPr>
              <a:t>Yet, Obama engineered multi-billion IMF financing for Brazil’s </a:t>
            </a:r>
            <a:r>
              <a:rPr lang="en-US" dirty="0" smtClean="0">
                <a:ea typeface="Calibri"/>
                <a:cs typeface="Times New Roman"/>
              </a:rPr>
              <a:t>offshore. </a:t>
            </a:r>
            <a:endParaRPr lang="en-US" dirty="0">
              <a:ea typeface="Calibri"/>
              <a:cs typeface="Times New Roman"/>
            </a:endParaRPr>
          </a:p>
        </p:txBody>
      </p:sp>
    </p:spTree>
    <p:extLst>
      <p:ext uri="{BB962C8B-B14F-4D97-AF65-F5344CB8AC3E}">
        <p14:creationId xmlns:p14="http://schemas.microsoft.com/office/powerpoint/2010/main" val="2190032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0"/>
            <a:ext cx="8229600" cy="1143000"/>
          </a:xfrm>
        </p:spPr>
        <p:txBody>
          <a:bodyPr>
            <a:normAutofit/>
          </a:bodyPr>
          <a:lstStyle/>
          <a:p>
            <a:r>
              <a:rPr lang="en-US" b="1" dirty="0" smtClean="0"/>
              <a:t>Real Energy Jobs</a:t>
            </a:r>
            <a:endParaRPr lang="en-US" dirty="0"/>
          </a:p>
        </p:txBody>
      </p:sp>
      <p:sp>
        <p:nvSpPr>
          <p:cNvPr id="5" name="TextBox 4"/>
          <p:cNvSpPr txBox="1"/>
          <p:nvPr/>
        </p:nvSpPr>
        <p:spPr>
          <a:xfrm>
            <a:off x="304800" y="1058882"/>
            <a:ext cx="8686800" cy="4108817"/>
          </a:xfrm>
          <a:prstGeom prst="rect">
            <a:avLst/>
          </a:prstGeom>
          <a:noFill/>
        </p:spPr>
        <p:txBody>
          <a:bodyPr wrap="square" rtlCol="0">
            <a:spAutoFit/>
          </a:bodyPr>
          <a:lstStyle/>
          <a:p>
            <a:pPr marL="285750" indent="-285750">
              <a:lnSpc>
                <a:spcPct val="150000"/>
              </a:lnSpc>
              <a:buFont typeface="Arial" pitchFamily="34" charset="0"/>
              <a:buChar char="•"/>
            </a:pPr>
            <a:r>
              <a:rPr lang="en-US" dirty="0" smtClean="0"/>
              <a:t> Since 2003, jobs in the oil and gas sector have increased 80% : Bureau of Labor Statistics</a:t>
            </a:r>
          </a:p>
          <a:p>
            <a:pPr marL="285750" indent="-285750">
              <a:lnSpc>
                <a:spcPct val="150000"/>
              </a:lnSpc>
              <a:buFont typeface="Arial" pitchFamily="34" charset="0"/>
              <a:buChar char="•"/>
            </a:pPr>
            <a:r>
              <a:rPr lang="en-US" dirty="0" smtClean="0"/>
              <a:t>20%- 1 in 5- of all new net jobs created.</a:t>
            </a:r>
          </a:p>
          <a:p>
            <a:pPr marL="285750" indent="-285750">
              <a:lnSpc>
                <a:spcPct val="150000"/>
              </a:lnSpc>
              <a:buFont typeface="Arial" pitchFamily="34" charset="0"/>
              <a:buChar char="•"/>
            </a:pPr>
            <a:r>
              <a:rPr lang="en-US" dirty="0" smtClean="0"/>
              <a:t>Average salary in the oil and gas sector $60,000-$80,000</a:t>
            </a:r>
          </a:p>
          <a:p>
            <a:pPr marL="285750" indent="-285750">
              <a:lnSpc>
                <a:spcPct val="150000"/>
              </a:lnSpc>
              <a:buFont typeface="Arial" pitchFamily="34" charset="0"/>
              <a:buChar char="•"/>
            </a:pPr>
            <a:r>
              <a:rPr lang="en-US" dirty="0" smtClean="0"/>
              <a:t>Median Annual U.S. Income (family of four) = $49,700</a:t>
            </a:r>
          </a:p>
          <a:p>
            <a:pPr marL="285750" indent="-285750">
              <a:lnSpc>
                <a:spcPct val="150000"/>
              </a:lnSpc>
              <a:buFont typeface="Arial" pitchFamily="34" charset="0"/>
              <a:buChar char="•"/>
            </a:pPr>
            <a:r>
              <a:rPr lang="en-US" dirty="0" smtClean="0"/>
              <a:t>Woods </a:t>
            </a:r>
            <a:r>
              <a:rPr lang="en-US" dirty="0" err="1" smtClean="0"/>
              <a:t>MacKenzie</a:t>
            </a:r>
            <a:r>
              <a:rPr lang="en-US" dirty="0" smtClean="0"/>
              <a:t> : U.S. energy boom creation of  1.4 million new  jobs by 2020 </a:t>
            </a:r>
          </a:p>
          <a:p>
            <a:pPr marL="285750" indent="-285750">
              <a:lnSpc>
                <a:spcPct val="150000"/>
              </a:lnSpc>
              <a:buFont typeface="Arial" pitchFamily="34" charset="0"/>
              <a:buChar char="•"/>
            </a:pPr>
            <a:r>
              <a:rPr lang="en-US" dirty="0" smtClean="0"/>
              <a:t>Jobs would increase govt. revenue by $800 billion. </a:t>
            </a:r>
          </a:p>
          <a:p>
            <a:pPr marL="285750" indent="-285750">
              <a:lnSpc>
                <a:spcPct val="150000"/>
              </a:lnSpc>
              <a:buFont typeface="Arial" pitchFamily="34" charset="0"/>
              <a:buChar char="•"/>
            </a:pPr>
            <a:r>
              <a:rPr lang="en-US" dirty="0" smtClean="0"/>
              <a:t>E.g. Texas- Over the last 2 years, oil and gas production jobs increased 16-20% - highest annual growth rate by sector.</a:t>
            </a:r>
          </a:p>
          <a:p>
            <a:pPr marL="285750" indent="-285750">
              <a:lnSpc>
                <a:spcPct val="150000"/>
              </a:lnSpc>
              <a:buFont typeface="Arial" pitchFamily="34" charset="0"/>
              <a:buChar char="•"/>
            </a:pPr>
            <a:r>
              <a:rPr lang="en-US" dirty="0" smtClean="0"/>
              <a:t>Indirect jobs/service companies, petrochemical industries, manufacturing</a:t>
            </a:r>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6642755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0"/>
            <a:ext cx="8229600" cy="1143000"/>
          </a:xfrm>
        </p:spPr>
        <p:txBody>
          <a:bodyPr>
            <a:normAutofit/>
          </a:bodyPr>
          <a:lstStyle/>
          <a:p>
            <a:r>
              <a:rPr lang="en-US" sz="3200" b="1" dirty="0" smtClean="0"/>
              <a:t>Suppressing US Energy- Nothing New</a:t>
            </a:r>
            <a:endParaRPr lang="en-US" sz="3200" dirty="0"/>
          </a:p>
        </p:txBody>
      </p:sp>
      <p:sp>
        <p:nvSpPr>
          <p:cNvPr id="5" name="TextBox 4"/>
          <p:cNvSpPr txBox="1"/>
          <p:nvPr/>
        </p:nvSpPr>
        <p:spPr>
          <a:xfrm>
            <a:off x="235131" y="762000"/>
            <a:ext cx="8686800" cy="5771324"/>
          </a:xfrm>
          <a:prstGeom prst="rect">
            <a:avLst/>
          </a:prstGeom>
          <a:noFill/>
        </p:spPr>
        <p:txBody>
          <a:bodyPr wrap="square" rtlCol="0">
            <a:spAutoFit/>
          </a:bodyPr>
          <a:lstStyle/>
          <a:p>
            <a:r>
              <a:rPr lang="en-US" dirty="0" smtClean="0"/>
              <a:t> </a:t>
            </a:r>
          </a:p>
          <a:p>
            <a:pPr marL="285750" indent="-285750">
              <a:buFont typeface="Arial" pitchFamily="34" charset="0"/>
              <a:buChar char="•"/>
            </a:pPr>
            <a:endParaRPr lang="en-US" dirty="0"/>
          </a:p>
          <a:p>
            <a:pPr marL="285750" indent="-285750">
              <a:lnSpc>
                <a:spcPct val="115000"/>
              </a:lnSpc>
              <a:spcAft>
                <a:spcPts val="1000"/>
              </a:spcAft>
              <a:buFont typeface="Arial" pitchFamily="34" charset="0"/>
              <a:buChar char="•"/>
            </a:pPr>
            <a:r>
              <a:rPr lang="en-US" b="1" dirty="0">
                <a:ea typeface="Calibri"/>
                <a:cs typeface="Times New Roman"/>
              </a:rPr>
              <a:t>“Environmental Policy Constraints on U.S. Oil Supply: Outdated &amp; Unjustified”</a:t>
            </a:r>
            <a:br>
              <a:rPr lang="en-US" b="1" dirty="0">
                <a:ea typeface="Calibri"/>
                <a:cs typeface="Times New Roman"/>
              </a:rPr>
            </a:br>
            <a:r>
              <a:rPr lang="en-US" dirty="0">
                <a:ea typeface="Calibri"/>
                <a:cs typeface="Times New Roman"/>
              </a:rPr>
              <a:t>KH White, TPPF, August 2008.</a:t>
            </a:r>
            <a:endParaRPr lang="en-US" sz="1100" dirty="0">
              <a:ea typeface="Calibri"/>
              <a:cs typeface="Times New Roman"/>
            </a:endParaRPr>
          </a:p>
          <a:p>
            <a:pPr marL="285750" indent="-285750">
              <a:lnSpc>
                <a:spcPct val="115000"/>
              </a:lnSpc>
              <a:spcAft>
                <a:spcPts val="1000"/>
              </a:spcAft>
              <a:buFont typeface="Arial" pitchFamily="34" charset="0"/>
              <a:buChar char="•"/>
            </a:pPr>
            <a:r>
              <a:rPr lang="en-US" dirty="0">
                <a:ea typeface="Calibri"/>
                <a:cs typeface="Times New Roman"/>
              </a:rPr>
              <a:t>“Since the early 1970’s, policies driven by a now-entrenched environmental establishment have restricted exploration and production of domestic oil and gas. The policies are now outdated, unrealistic and overwhelmed by the needs of national security and economic stability.”</a:t>
            </a:r>
            <a:endParaRPr lang="en-US" sz="1100" dirty="0">
              <a:ea typeface="Calibri"/>
              <a:cs typeface="Times New Roman"/>
            </a:endParaRPr>
          </a:p>
          <a:p>
            <a:pPr marL="285750" indent="-285750">
              <a:lnSpc>
                <a:spcPct val="115000"/>
              </a:lnSpc>
              <a:spcAft>
                <a:spcPts val="1000"/>
              </a:spcAft>
              <a:buFont typeface="Arial" pitchFamily="34" charset="0"/>
              <a:buChar char="•"/>
            </a:pPr>
            <a:r>
              <a:rPr lang="en-US" dirty="0">
                <a:ea typeface="Calibri"/>
                <a:cs typeface="Times New Roman"/>
              </a:rPr>
              <a:t>Over 150 Federal laws enable suppression of oil, natural gas, coal, uranium and other mineral production.</a:t>
            </a:r>
            <a:br>
              <a:rPr lang="en-US" dirty="0">
                <a:ea typeface="Calibri"/>
                <a:cs typeface="Times New Roman"/>
              </a:rPr>
            </a:br>
            <a:r>
              <a:rPr lang="en-US" dirty="0">
                <a:ea typeface="Calibri"/>
                <a:cs typeface="Times New Roman"/>
              </a:rPr>
              <a:t>Citizen Law Suits Used Constantly by Environmental Activists.</a:t>
            </a:r>
            <a:endParaRPr lang="en-US" sz="1100" dirty="0">
              <a:ea typeface="Calibri"/>
              <a:cs typeface="Times New Roman"/>
            </a:endParaRPr>
          </a:p>
          <a:p>
            <a:pPr marL="285750" indent="-285750">
              <a:lnSpc>
                <a:spcPct val="115000"/>
              </a:lnSpc>
              <a:spcAft>
                <a:spcPts val="1000"/>
              </a:spcAft>
              <a:buFont typeface="Arial" pitchFamily="34" charset="0"/>
              <a:buChar char="•"/>
            </a:pPr>
            <a:r>
              <a:rPr lang="en-US" dirty="0">
                <a:ea typeface="Calibri"/>
                <a:cs typeface="Times New Roman"/>
              </a:rPr>
              <a:t> “CO2 is today’s elephant in the energy arena, paralyzing policy to increase domestic oil and gas production.”</a:t>
            </a:r>
            <a:endParaRPr lang="en-US" sz="1100" dirty="0">
              <a:ea typeface="Calibri"/>
              <a:cs typeface="Times New Roman"/>
            </a:endParaRP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8836873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0"/>
            <a:ext cx="8229600" cy="1143000"/>
          </a:xfrm>
        </p:spPr>
        <p:txBody>
          <a:bodyPr>
            <a:normAutofit/>
          </a:bodyPr>
          <a:lstStyle/>
          <a:p>
            <a:r>
              <a:rPr lang="en-US" sz="3200" b="1" dirty="0" smtClean="0"/>
              <a:t>We Can Be Makers Again!</a:t>
            </a:r>
            <a:endParaRPr lang="en-US" sz="3200" dirty="0"/>
          </a:p>
        </p:txBody>
      </p:sp>
      <p:sp>
        <p:nvSpPr>
          <p:cNvPr id="5" name="TextBox 4"/>
          <p:cNvSpPr txBox="1"/>
          <p:nvPr/>
        </p:nvSpPr>
        <p:spPr>
          <a:xfrm>
            <a:off x="235131" y="762000"/>
            <a:ext cx="8686800" cy="6494085"/>
          </a:xfrm>
          <a:prstGeom prst="rect">
            <a:avLst/>
          </a:prstGeom>
          <a:noFill/>
        </p:spPr>
        <p:txBody>
          <a:bodyPr wrap="square" rtlCol="0">
            <a:spAutoFit/>
          </a:bodyPr>
          <a:lstStyle/>
          <a:p>
            <a:r>
              <a:rPr lang="en-US" dirty="0" smtClean="0"/>
              <a:t> </a:t>
            </a:r>
            <a:endParaRPr lang="en-US" sz="1600" dirty="0"/>
          </a:p>
          <a:p>
            <a:r>
              <a:rPr lang="en-US" sz="2400" b="1" dirty="0" smtClean="0"/>
              <a:t>Upsurge already Supporting Revival in Manufacturing</a:t>
            </a:r>
          </a:p>
          <a:p>
            <a:pPr algn="ctr"/>
            <a:endParaRPr lang="en-US" sz="2000" dirty="0" smtClean="0"/>
          </a:p>
          <a:p>
            <a:pPr marL="342900" indent="-342900">
              <a:lnSpc>
                <a:spcPct val="150000"/>
              </a:lnSpc>
              <a:buFont typeface="Arial" pitchFamily="34" charset="0"/>
              <a:buChar char="•"/>
            </a:pPr>
            <a:r>
              <a:rPr lang="en-US" sz="2000" dirty="0" smtClean="0"/>
              <a:t>Ohio building new steel plant to make </a:t>
            </a:r>
            <a:r>
              <a:rPr lang="en-US" sz="2000" dirty="0" err="1" smtClean="0"/>
              <a:t>fracking</a:t>
            </a:r>
            <a:r>
              <a:rPr lang="en-US" sz="2000" dirty="0" smtClean="0"/>
              <a:t> hardware</a:t>
            </a:r>
          </a:p>
          <a:p>
            <a:pPr marL="342900" indent="-342900">
              <a:lnSpc>
                <a:spcPct val="150000"/>
              </a:lnSpc>
              <a:buFont typeface="Arial" pitchFamily="34" charset="0"/>
              <a:buChar char="•"/>
            </a:pPr>
            <a:r>
              <a:rPr lang="en-US" sz="2000" dirty="0" smtClean="0"/>
              <a:t>Philadelphia Shipyard site of oil tanker construction </a:t>
            </a:r>
          </a:p>
          <a:p>
            <a:pPr marL="342900" indent="-342900">
              <a:lnSpc>
                <a:spcPct val="150000"/>
              </a:lnSpc>
              <a:buFont typeface="Arial" pitchFamily="34" charset="0"/>
              <a:buChar char="•"/>
            </a:pPr>
            <a:r>
              <a:rPr lang="en-US" sz="2000" dirty="0" smtClean="0"/>
              <a:t>U.S. Chemical Industries Resurgent with low natural gas prices </a:t>
            </a:r>
          </a:p>
          <a:p>
            <a:pPr lvl="1">
              <a:lnSpc>
                <a:spcPct val="150000"/>
              </a:lnSpc>
            </a:pPr>
            <a:r>
              <a:rPr lang="en-US" sz="2000" dirty="0" smtClean="0"/>
              <a:t>*$2 billion Shell plant near Pittsburg </a:t>
            </a:r>
          </a:p>
          <a:p>
            <a:pPr lvl="1">
              <a:lnSpc>
                <a:spcPct val="150000"/>
              </a:lnSpc>
            </a:pPr>
            <a:r>
              <a:rPr lang="en-US" sz="2000" dirty="0" smtClean="0"/>
              <a:t>*$4 billion Dow expansion in Texas</a:t>
            </a:r>
          </a:p>
          <a:p>
            <a:pPr lvl="1">
              <a:lnSpc>
                <a:spcPct val="150000"/>
              </a:lnSpc>
            </a:pPr>
            <a:endParaRPr lang="en-US" sz="2000" b="1" dirty="0" smtClean="0"/>
          </a:p>
          <a:p>
            <a:pPr>
              <a:lnSpc>
                <a:spcPct val="150000"/>
              </a:lnSpc>
            </a:pPr>
            <a:r>
              <a:rPr lang="en-US" sz="2000" b="1" dirty="0" smtClean="0"/>
              <a:t>NO STIMULUS PLANS NEEDED! </a:t>
            </a:r>
            <a:endParaRPr lang="en-US" sz="2000" b="1" dirty="0"/>
          </a:p>
          <a:p>
            <a:pPr>
              <a:lnSpc>
                <a:spcPct val="150000"/>
              </a:lnSpc>
            </a:pPr>
            <a:endParaRPr lang="en-US" sz="2000" b="1" dirty="0" smtClean="0"/>
          </a:p>
          <a:p>
            <a:pPr marL="342900" indent="-342900">
              <a:lnSpc>
                <a:spcPct val="150000"/>
              </a:lnSpc>
              <a:buFont typeface="Arial" pitchFamily="34" charset="0"/>
              <a:buChar char="•"/>
            </a:pPr>
            <a:r>
              <a:rPr lang="en-US" sz="2000" dirty="0" smtClean="0"/>
              <a:t>U.S. oil and gas sector grew 4.5% in 2011</a:t>
            </a:r>
          </a:p>
          <a:p>
            <a:pPr marL="342900" indent="-342900">
              <a:lnSpc>
                <a:spcPct val="150000"/>
              </a:lnSpc>
              <a:buFont typeface="Arial" pitchFamily="34" charset="0"/>
              <a:buChar char="•"/>
            </a:pPr>
            <a:r>
              <a:rPr lang="en-US" sz="2000" dirty="0" smtClean="0"/>
              <a:t>Twice as fast as U.S. GDP at still anemic 1.7%</a:t>
            </a:r>
          </a:p>
          <a:p>
            <a:endParaRPr lang="en-US" u="sng" dirty="0" smtClean="0"/>
          </a:p>
          <a:p>
            <a:endParaRPr lang="en-US" dirty="0" smtClean="0"/>
          </a:p>
          <a:p>
            <a:endParaRPr lang="en-US" dirty="0"/>
          </a:p>
        </p:txBody>
      </p:sp>
    </p:spTree>
    <p:extLst>
      <p:ext uri="{BB962C8B-B14F-4D97-AF65-F5344CB8AC3E}">
        <p14:creationId xmlns:p14="http://schemas.microsoft.com/office/powerpoint/2010/main" val="2103076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0"/>
            <a:ext cx="8229600" cy="1143000"/>
          </a:xfrm>
        </p:spPr>
        <p:txBody>
          <a:bodyPr>
            <a:normAutofit/>
          </a:bodyPr>
          <a:lstStyle/>
          <a:p>
            <a:r>
              <a:rPr lang="en-US" sz="3200" b="1" dirty="0" smtClean="0"/>
              <a:t>And the Renewables….</a:t>
            </a:r>
            <a:endParaRPr lang="en-US" sz="3200" dirty="0"/>
          </a:p>
        </p:txBody>
      </p:sp>
      <p:sp>
        <p:nvSpPr>
          <p:cNvPr id="5" name="TextBox 4"/>
          <p:cNvSpPr txBox="1"/>
          <p:nvPr/>
        </p:nvSpPr>
        <p:spPr>
          <a:xfrm>
            <a:off x="252411" y="381000"/>
            <a:ext cx="9448799" cy="6186309"/>
          </a:xfrm>
          <a:prstGeom prst="rect">
            <a:avLst/>
          </a:prstGeom>
          <a:noFill/>
        </p:spPr>
        <p:txBody>
          <a:bodyPr wrap="square" rtlCol="0">
            <a:spAutoFit/>
          </a:bodyPr>
          <a:lstStyle/>
          <a:p>
            <a:pPr>
              <a:lnSpc>
                <a:spcPct val="150000"/>
              </a:lnSpc>
            </a:pPr>
            <a:r>
              <a:rPr lang="en-US" dirty="0" smtClean="0"/>
              <a:t> </a:t>
            </a:r>
            <a:endParaRPr lang="en-US" sz="1600" dirty="0" smtClean="0"/>
          </a:p>
          <a:p>
            <a:pPr marL="285750" indent="-285750">
              <a:lnSpc>
                <a:spcPct val="150000"/>
              </a:lnSpc>
              <a:buFont typeface="Arial" pitchFamily="34" charset="0"/>
              <a:buChar char="•"/>
            </a:pPr>
            <a:r>
              <a:rPr lang="en-US" dirty="0" smtClean="0"/>
              <a:t>With Massive Subsidy…..still far more expensive than conventional </a:t>
            </a:r>
          </a:p>
          <a:p>
            <a:pPr marL="285750" indent="-285750">
              <a:lnSpc>
                <a:spcPct val="150000"/>
              </a:lnSpc>
              <a:buFont typeface="Arial" pitchFamily="34" charset="0"/>
              <a:buChar char="•"/>
            </a:pPr>
            <a:r>
              <a:rPr lang="en-US" dirty="0" smtClean="0"/>
              <a:t>2011 Federal= $775.64 for solar per </a:t>
            </a:r>
            <a:r>
              <a:rPr lang="en-US" dirty="0" err="1" smtClean="0"/>
              <a:t>MWh</a:t>
            </a:r>
            <a:r>
              <a:rPr lang="en-US" dirty="0" smtClean="0"/>
              <a:t> v. $0.64 for coal and natural gas</a:t>
            </a:r>
          </a:p>
          <a:p>
            <a:pPr marL="285750" indent="-285750">
              <a:lnSpc>
                <a:spcPct val="150000"/>
              </a:lnSpc>
              <a:buFont typeface="Arial" pitchFamily="34" charset="0"/>
              <a:buChar char="•"/>
            </a:pPr>
            <a:r>
              <a:rPr lang="en-US" dirty="0" smtClean="0"/>
              <a:t>2011- Wind generated 1.2% of total electricity used </a:t>
            </a:r>
          </a:p>
          <a:p>
            <a:pPr marL="285750" indent="-285750">
              <a:lnSpc>
                <a:spcPct val="150000"/>
              </a:lnSpc>
              <a:buFont typeface="Arial" pitchFamily="34" charset="0"/>
              <a:buChar char="•"/>
            </a:pPr>
            <a:r>
              <a:rPr lang="en-US" dirty="0" smtClean="0"/>
              <a:t>Solar generated 0.01% of total electricity used (EIA numbers)</a:t>
            </a:r>
            <a:endParaRPr lang="en-US" dirty="0"/>
          </a:p>
          <a:p>
            <a:pPr marL="285750" indent="-285750">
              <a:lnSpc>
                <a:spcPct val="150000"/>
              </a:lnSpc>
              <a:buFont typeface="Arial" pitchFamily="34" charset="0"/>
              <a:buChar char="•"/>
            </a:pPr>
            <a:r>
              <a:rPr lang="en-US" dirty="0" smtClean="0"/>
              <a:t>Unreliable</a:t>
            </a:r>
          </a:p>
          <a:p>
            <a:pPr marL="285750" indent="-285750">
              <a:lnSpc>
                <a:spcPct val="150000"/>
              </a:lnSpc>
              <a:buFont typeface="Arial" pitchFamily="34" charset="0"/>
              <a:buChar char="•"/>
            </a:pPr>
            <a:r>
              <a:rPr lang="en-US" dirty="0" smtClean="0"/>
              <a:t>Intermittent source not capable of </a:t>
            </a:r>
            <a:r>
              <a:rPr lang="en-US" dirty="0" err="1" smtClean="0"/>
              <a:t>baseload</a:t>
            </a:r>
            <a:r>
              <a:rPr lang="en-US" dirty="0" smtClean="0"/>
              <a:t>/peak electric generation </a:t>
            </a:r>
          </a:p>
          <a:p>
            <a:pPr marL="285750" indent="-285750">
              <a:lnSpc>
                <a:spcPct val="150000"/>
              </a:lnSpc>
              <a:buFont typeface="Arial" pitchFamily="34" charset="0"/>
              <a:buChar char="•"/>
            </a:pPr>
            <a:r>
              <a:rPr lang="en-US" dirty="0" smtClean="0"/>
              <a:t>Not capable of scale- powering large city at peak demand. </a:t>
            </a:r>
          </a:p>
          <a:p>
            <a:pPr marL="285750" indent="-285750">
              <a:lnSpc>
                <a:spcPct val="150000"/>
              </a:lnSpc>
              <a:buFont typeface="Arial" pitchFamily="34" charset="0"/>
              <a:buChar char="•"/>
            </a:pPr>
            <a:r>
              <a:rPr lang="en-US" dirty="0" smtClean="0"/>
              <a:t>Parasitic on conventional fuels for back-up</a:t>
            </a:r>
          </a:p>
          <a:p>
            <a:pPr marL="285750" indent="-285750">
              <a:lnSpc>
                <a:spcPct val="150000"/>
              </a:lnSpc>
              <a:buFont typeface="Arial" pitchFamily="34" charset="0"/>
              <a:buChar char="•"/>
            </a:pPr>
            <a:r>
              <a:rPr lang="en-US" dirty="0" smtClean="0"/>
              <a:t>Like idling one car while you drive another car-wasteful</a:t>
            </a:r>
          </a:p>
          <a:p>
            <a:pPr marL="285750" indent="-285750">
              <a:lnSpc>
                <a:spcPct val="150000"/>
              </a:lnSpc>
              <a:buFont typeface="Arial" pitchFamily="34" charset="0"/>
              <a:buChar char="•"/>
            </a:pPr>
            <a:r>
              <a:rPr lang="en-US" dirty="0" smtClean="0"/>
              <a:t>Larger carbon footprint?</a:t>
            </a:r>
          </a:p>
          <a:p>
            <a:pPr marL="285750" indent="-285750">
              <a:lnSpc>
                <a:spcPct val="150000"/>
              </a:lnSpc>
              <a:buFont typeface="Arial" pitchFamily="34" charset="0"/>
              <a:buChar char="•"/>
            </a:pPr>
            <a:r>
              <a:rPr lang="en-US" dirty="0" smtClean="0"/>
              <a:t>100,000 acres of solar panels wind turbines to generate several hundred MW </a:t>
            </a:r>
          </a:p>
          <a:p>
            <a:pPr marL="285750" indent="-285750">
              <a:lnSpc>
                <a:spcPct val="150000"/>
              </a:lnSpc>
              <a:buFont typeface="Arial" pitchFamily="34" charset="0"/>
              <a:buChar char="•"/>
            </a:pPr>
            <a:r>
              <a:rPr lang="en-US" dirty="0" smtClean="0"/>
              <a:t>Off-shore wind more efficient </a:t>
            </a:r>
          </a:p>
          <a:p>
            <a:pPr marL="285750" indent="-285750">
              <a:lnSpc>
                <a:spcPct val="150000"/>
              </a:lnSpc>
              <a:buFont typeface="Arial" pitchFamily="34" charset="0"/>
              <a:buChar char="•"/>
            </a:pPr>
            <a:r>
              <a:rPr lang="en-US" dirty="0" smtClean="0"/>
              <a:t>Market dynamics would take renewable to useful niche </a:t>
            </a:r>
          </a:p>
          <a:p>
            <a:r>
              <a:rPr lang="en-US" dirty="0" smtClean="0"/>
              <a:t> </a:t>
            </a:r>
          </a:p>
        </p:txBody>
      </p:sp>
    </p:spTree>
    <p:extLst>
      <p:ext uri="{BB962C8B-B14F-4D97-AF65-F5344CB8AC3E}">
        <p14:creationId xmlns:p14="http://schemas.microsoft.com/office/powerpoint/2010/main" val="2811660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0"/>
            <a:ext cx="8229600" cy="1143000"/>
          </a:xfrm>
        </p:spPr>
        <p:txBody>
          <a:bodyPr>
            <a:normAutofit/>
          </a:bodyPr>
          <a:lstStyle/>
          <a:p>
            <a:r>
              <a:rPr lang="en-US" sz="3200" b="1" dirty="0" smtClean="0"/>
              <a:t> Renewables Cont.</a:t>
            </a:r>
            <a:endParaRPr lang="en-US" sz="3200" dirty="0"/>
          </a:p>
        </p:txBody>
      </p:sp>
      <p:sp>
        <p:nvSpPr>
          <p:cNvPr id="5" name="TextBox 4"/>
          <p:cNvSpPr txBox="1"/>
          <p:nvPr/>
        </p:nvSpPr>
        <p:spPr>
          <a:xfrm>
            <a:off x="271463" y="759738"/>
            <a:ext cx="8186738" cy="4247317"/>
          </a:xfrm>
          <a:prstGeom prst="rect">
            <a:avLst/>
          </a:prstGeom>
          <a:noFill/>
        </p:spPr>
        <p:txBody>
          <a:bodyPr wrap="square" rtlCol="0">
            <a:spAutoFit/>
          </a:bodyPr>
          <a:lstStyle/>
          <a:p>
            <a:pPr marL="285750" indent="-285750">
              <a:buFont typeface="Arial" pitchFamily="34" charset="0"/>
              <a:buChar char="•"/>
            </a:pPr>
            <a:r>
              <a:rPr lang="en-US" dirty="0" smtClean="0"/>
              <a:t> Common slight of hand among renewable advocates </a:t>
            </a:r>
          </a:p>
          <a:p>
            <a:pPr marL="285750" indent="-285750">
              <a:buFont typeface="Arial" pitchFamily="34" charset="0"/>
              <a:buChar char="•"/>
            </a:pPr>
            <a:endParaRPr lang="en-US" dirty="0"/>
          </a:p>
          <a:p>
            <a:pPr marL="285750" indent="-285750">
              <a:buFont typeface="Arial" pitchFamily="34" charset="0"/>
              <a:buChar char="•"/>
            </a:pPr>
            <a:r>
              <a:rPr lang="en-US" dirty="0" smtClean="0"/>
              <a:t>Always remember difference between installed capacity and capacity factor </a:t>
            </a:r>
          </a:p>
          <a:p>
            <a:pPr marL="285750" indent="-285750">
              <a:buFont typeface="Arial" pitchFamily="34" charset="0"/>
              <a:buChar char="•"/>
            </a:pPr>
            <a:endParaRPr lang="en-US" dirty="0"/>
          </a:p>
          <a:p>
            <a:pPr marL="285750" indent="-285750">
              <a:buFont typeface="Arial" pitchFamily="34" charset="0"/>
              <a:buChar char="•"/>
            </a:pPr>
            <a:r>
              <a:rPr lang="en-US" dirty="0" smtClean="0"/>
              <a:t>Installed capacity- amount of electric power (MW) of EGU running 24/7</a:t>
            </a:r>
          </a:p>
          <a:p>
            <a:endParaRPr lang="en-US" dirty="0" smtClean="0"/>
          </a:p>
          <a:p>
            <a:pPr marL="285750" indent="-285750">
              <a:buFont typeface="Arial" pitchFamily="34" charset="0"/>
              <a:buChar char="•"/>
            </a:pPr>
            <a:r>
              <a:rPr lang="en-US" dirty="0" smtClean="0"/>
              <a:t>Capacity Factor- actual (averaged) (used) generation </a:t>
            </a:r>
          </a:p>
          <a:p>
            <a:pPr marL="285750" indent="-285750">
              <a:buFont typeface="Arial" pitchFamily="34" charset="0"/>
              <a:buChar char="•"/>
            </a:pPr>
            <a:endParaRPr lang="en-US" dirty="0"/>
          </a:p>
          <a:p>
            <a:pPr marL="285750" indent="-285750">
              <a:buFont typeface="Arial" pitchFamily="34" charset="0"/>
              <a:buChar char="•"/>
            </a:pPr>
            <a:r>
              <a:rPr lang="en-US" dirty="0" smtClean="0"/>
              <a:t>Texas has 10,000 MW plus installed capacity </a:t>
            </a:r>
          </a:p>
          <a:p>
            <a:pPr marL="285750" indent="-285750">
              <a:buFont typeface="Arial" pitchFamily="34" charset="0"/>
              <a:buChar char="•"/>
            </a:pPr>
            <a:endParaRPr lang="en-US" dirty="0"/>
          </a:p>
          <a:p>
            <a:pPr marL="285750" indent="-285750">
              <a:buFont typeface="Arial" pitchFamily="34" charset="0"/>
              <a:buChar char="•"/>
            </a:pPr>
            <a:r>
              <a:rPr lang="en-US" dirty="0" smtClean="0"/>
              <a:t>Texas Grid Operator (ERCOT) calculates less than 8-10% capacity factor.</a:t>
            </a:r>
          </a:p>
          <a:p>
            <a:pPr marL="285750" indent="-285750">
              <a:buFont typeface="Arial" pitchFamily="34" charset="0"/>
              <a:buChar char="•"/>
            </a:pPr>
            <a:endParaRPr lang="en-US" dirty="0"/>
          </a:p>
          <a:p>
            <a:pPr marL="285750" indent="-285750">
              <a:buFont typeface="Arial" pitchFamily="34" charset="0"/>
              <a:buChar char="•"/>
            </a:pPr>
            <a:r>
              <a:rPr lang="en-US" dirty="0" smtClean="0"/>
              <a:t>Thus, the 10,000 MW installed yields less than 1000 MW generation.</a:t>
            </a:r>
          </a:p>
          <a:p>
            <a:pPr marL="285750" indent="-285750">
              <a:buFont typeface="Arial" pitchFamily="34" charset="0"/>
              <a:buChar char="•"/>
            </a:pPr>
            <a:endParaRPr lang="en-US" dirty="0"/>
          </a:p>
          <a:p>
            <a:pPr marL="285750" indent="-285750">
              <a:buFont typeface="Arial" pitchFamily="34" charset="0"/>
              <a:buChar char="•"/>
            </a:pPr>
            <a:r>
              <a:rPr lang="en-US" dirty="0" smtClean="0"/>
              <a:t>Renewable Energy promoters typically use the inflated #’s in installed capacity. </a:t>
            </a:r>
          </a:p>
        </p:txBody>
      </p:sp>
    </p:spTree>
    <p:extLst>
      <p:ext uri="{BB962C8B-B14F-4D97-AF65-F5344CB8AC3E}">
        <p14:creationId xmlns:p14="http://schemas.microsoft.com/office/powerpoint/2010/main" val="24171023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0"/>
            <a:ext cx="8229600" cy="1143000"/>
          </a:xfrm>
        </p:spPr>
        <p:txBody>
          <a:bodyPr>
            <a:normAutofit/>
          </a:bodyPr>
          <a:lstStyle/>
          <a:p>
            <a:r>
              <a:rPr lang="en-US" sz="3200" b="1" dirty="0" smtClean="0"/>
              <a:t> “A Liberal Mugged by Math and Physics”</a:t>
            </a:r>
            <a:endParaRPr lang="en-US" sz="3200" dirty="0"/>
          </a:p>
        </p:txBody>
      </p:sp>
      <p:sp>
        <p:nvSpPr>
          <p:cNvPr id="5" name="TextBox 4"/>
          <p:cNvSpPr txBox="1"/>
          <p:nvPr/>
        </p:nvSpPr>
        <p:spPr>
          <a:xfrm>
            <a:off x="271463" y="2380803"/>
            <a:ext cx="8186738" cy="1569660"/>
          </a:xfrm>
          <a:prstGeom prst="rect">
            <a:avLst/>
          </a:prstGeom>
          <a:noFill/>
        </p:spPr>
        <p:txBody>
          <a:bodyPr wrap="square" rtlCol="0">
            <a:spAutoFit/>
          </a:bodyPr>
          <a:lstStyle/>
          <a:p>
            <a:pPr algn="ctr"/>
            <a:r>
              <a:rPr lang="en-US" sz="3200" dirty="0" smtClean="0"/>
              <a:t>“Power Hungry: The Myths of Green Energy and the Real Fuels of the Future.”</a:t>
            </a:r>
          </a:p>
          <a:p>
            <a:pPr algn="ctr"/>
            <a:r>
              <a:rPr lang="en-US" sz="3200" dirty="0" smtClean="0"/>
              <a:t>Author and Renewable Critic , Robert Bryce</a:t>
            </a:r>
          </a:p>
        </p:txBody>
      </p:sp>
    </p:spTree>
    <p:extLst>
      <p:ext uri="{BB962C8B-B14F-4D97-AF65-F5344CB8AC3E}">
        <p14:creationId xmlns:p14="http://schemas.microsoft.com/office/powerpoint/2010/main" val="3869143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152400" y="152400"/>
            <a:ext cx="8915400" cy="1143000"/>
          </a:xfrm>
        </p:spPr>
        <p:txBody>
          <a:bodyPr>
            <a:normAutofit/>
          </a:bodyPr>
          <a:lstStyle/>
          <a:p>
            <a:r>
              <a:rPr lang="en-US" sz="3600" b="1" dirty="0" smtClean="0"/>
              <a:t>An Ironic  Coincidence: </a:t>
            </a:r>
            <a:r>
              <a:rPr lang="en-US" sz="2200" dirty="0" smtClean="0"/>
              <a:t/>
            </a:r>
            <a:br>
              <a:rPr lang="en-US" sz="2200" dirty="0" smtClean="0"/>
            </a:br>
            <a:r>
              <a:rPr lang="en-US" sz="2200" b="1" dirty="0" smtClean="0"/>
              <a:t> </a:t>
            </a:r>
            <a:endParaRPr lang="en-US" dirty="0"/>
          </a:p>
        </p:txBody>
      </p:sp>
      <p:sp>
        <p:nvSpPr>
          <p:cNvPr id="8" name="TextBox 7"/>
          <p:cNvSpPr txBox="1"/>
          <p:nvPr/>
        </p:nvSpPr>
        <p:spPr>
          <a:xfrm>
            <a:off x="303174" y="1290459"/>
            <a:ext cx="8534400" cy="3662541"/>
          </a:xfrm>
          <a:prstGeom prst="rect">
            <a:avLst/>
          </a:prstGeom>
          <a:noFill/>
        </p:spPr>
        <p:txBody>
          <a:bodyPr wrap="square" rtlCol="0">
            <a:spAutoFit/>
          </a:bodyPr>
          <a:lstStyle/>
          <a:p>
            <a:pPr lvl="0">
              <a:lnSpc>
                <a:spcPct val="200000"/>
              </a:lnSpc>
            </a:pPr>
            <a:endParaRPr lang="en-US" sz="2000" dirty="0">
              <a:solidFill>
                <a:prstClr val="black"/>
              </a:solidFill>
            </a:endParaRPr>
          </a:p>
          <a:p>
            <a:pPr marL="342900" lvl="0" indent="-342900">
              <a:lnSpc>
                <a:spcPct val="200000"/>
              </a:lnSpc>
              <a:buFont typeface="Arial"/>
              <a:buChar char="•"/>
            </a:pPr>
            <a:r>
              <a:rPr lang="en-US" sz="2400" dirty="0">
                <a:solidFill>
                  <a:prstClr val="black"/>
                </a:solidFill>
              </a:rPr>
              <a:t>But  President Obama Wants to End the Era of Fossil </a:t>
            </a:r>
            <a:r>
              <a:rPr lang="en-US" sz="2400" dirty="0" smtClean="0">
                <a:solidFill>
                  <a:prstClr val="black"/>
                </a:solidFill>
              </a:rPr>
              <a:t>Fuels</a:t>
            </a:r>
            <a:endParaRPr lang="en-US" sz="2400" dirty="0">
              <a:solidFill>
                <a:prstClr val="black"/>
              </a:solidFill>
            </a:endParaRPr>
          </a:p>
          <a:p>
            <a:pPr marL="342900" lvl="0" indent="-342900">
              <a:lnSpc>
                <a:spcPct val="200000"/>
              </a:lnSpc>
              <a:buFont typeface="Arial"/>
              <a:buChar char="•"/>
            </a:pPr>
            <a:r>
              <a:rPr lang="en-US" sz="2400" dirty="0">
                <a:solidFill>
                  <a:prstClr val="black"/>
                </a:solidFill>
              </a:rPr>
              <a:t>First Coal, then Oil and then Natural Gas. </a:t>
            </a:r>
          </a:p>
          <a:p>
            <a:pPr marL="342900" lvl="0" indent="-342900">
              <a:lnSpc>
                <a:spcPct val="200000"/>
              </a:lnSpc>
              <a:buFont typeface="Arial"/>
              <a:buChar char="•"/>
            </a:pPr>
            <a:r>
              <a:rPr lang="en-US" sz="2400" dirty="0" smtClean="0">
                <a:solidFill>
                  <a:prstClr val="black"/>
                </a:solidFill>
              </a:rPr>
              <a:t>Sets </a:t>
            </a:r>
            <a:r>
              <a:rPr lang="en-US" sz="2400" dirty="0">
                <a:solidFill>
                  <a:prstClr val="black"/>
                </a:solidFill>
              </a:rPr>
              <a:t>Goal of 80% Clean Energy by 2035.</a:t>
            </a:r>
          </a:p>
          <a:p>
            <a:pPr marL="342900" lvl="0" indent="-342900">
              <a:lnSpc>
                <a:spcPct val="200000"/>
              </a:lnSpc>
              <a:buFont typeface="Arial"/>
              <a:buChar char="•"/>
            </a:pPr>
            <a:r>
              <a:rPr lang="en-US" sz="2400" b="1" dirty="0">
                <a:solidFill>
                  <a:prstClr val="black"/>
                </a:solidFill>
              </a:rPr>
              <a:t>2011</a:t>
            </a:r>
            <a:r>
              <a:rPr lang="en-US" sz="2400" dirty="0">
                <a:solidFill>
                  <a:prstClr val="black"/>
                </a:solidFill>
              </a:rPr>
              <a:t>: wind at 1% and solar at  0.1%</a:t>
            </a:r>
          </a:p>
        </p:txBody>
      </p:sp>
    </p:spTree>
    <p:extLst>
      <p:ext uri="{BB962C8B-B14F-4D97-AF65-F5344CB8AC3E}">
        <p14:creationId xmlns:p14="http://schemas.microsoft.com/office/powerpoint/2010/main" val="88414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0"/>
            <a:ext cx="8229600" cy="1143000"/>
          </a:xfrm>
        </p:spPr>
        <p:txBody>
          <a:bodyPr>
            <a:normAutofit/>
          </a:bodyPr>
          <a:lstStyle/>
          <a:p>
            <a:r>
              <a:rPr lang="en-US" sz="3200" b="1" dirty="0"/>
              <a:t>Air Quality Improvement 1980-2010</a:t>
            </a:r>
          </a:p>
        </p:txBody>
      </p:sp>
      <p:pic>
        <p:nvPicPr>
          <p:cNvPr id="6" name="Picture 2" descr="C:\Documents and Settings\Comms Intern\Desktop\Page_4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10" t="10096" r="1585" b="5594"/>
          <a:stretch/>
        </p:blipFill>
        <p:spPr bwMode="auto">
          <a:xfrm>
            <a:off x="228600" y="1807551"/>
            <a:ext cx="8484326" cy="2675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800600"/>
            <a:ext cx="8610600" cy="338554"/>
          </a:xfrm>
          <a:prstGeom prst="rect">
            <a:avLst/>
          </a:prstGeom>
          <a:noFill/>
        </p:spPr>
        <p:txBody>
          <a:bodyPr wrap="square" rtlCol="0">
            <a:spAutoFit/>
          </a:bodyPr>
          <a:lstStyle/>
          <a:p>
            <a:r>
              <a:rPr lang="en-US" sz="1600" b="1" dirty="0" smtClean="0"/>
              <a:t>Source: </a:t>
            </a:r>
            <a:r>
              <a:rPr lang="en-US" sz="1600" dirty="0" smtClean="0"/>
              <a:t>EPA’s “Our Nation’s Air: Conditions and Trends” </a:t>
            </a:r>
            <a:endParaRPr lang="en-US" sz="1600" dirty="0"/>
          </a:p>
        </p:txBody>
      </p:sp>
    </p:spTree>
    <p:extLst>
      <p:ext uri="{BB962C8B-B14F-4D97-AF65-F5344CB8AC3E}">
        <p14:creationId xmlns:p14="http://schemas.microsoft.com/office/powerpoint/2010/main" val="28878740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0"/>
            <a:ext cx="8229600" cy="1143000"/>
          </a:xfrm>
        </p:spPr>
        <p:txBody>
          <a:bodyPr>
            <a:normAutofit/>
          </a:bodyPr>
          <a:lstStyle/>
          <a:p>
            <a:r>
              <a:rPr lang="en-US" sz="2800" b="1" dirty="0" smtClean="0"/>
              <a:t>Now Have Elaborate Technology</a:t>
            </a:r>
            <a:br>
              <a:rPr lang="en-US" sz="2800" b="1" dirty="0" smtClean="0"/>
            </a:br>
            <a:r>
              <a:rPr lang="en-US" sz="2800" b="1" dirty="0" smtClean="0"/>
              <a:t> Can Assure Safety and Environmental Soundness  </a:t>
            </a:r>
            <a:endParaRPr lang="en-US" dirty="0"/>
          </a:p>
        </p:txBody>
      </p:sp>
      <p:sp>
        <p:nvSpPr>
          <p:cNvPr id="5" name="TextBox 4"/>
          <p:cNvSpPr txBox="1"/>
          <p:nvPr/>
        </p:nvSpPr>
        <p:spPr>
          <a:xfrm>
            <a:off x="228600" y="1214021"/>
            <a:ext cx="8686800" cy="4031873"/>
          </a:xfrm>
          <a:prstGeom prst="rect">
            <a:avLst/>
          </a:prstGeom>
          <a:noFill/>
        </p:spPr>
        <p:txBody>
          <a:bodyPr wrap="square" rtlCol="0">
            <a:spAutoFit/>
          </a:bodyPr>
          <a:lstStyle/>
          <a:p>
            <a:pPr marL="285750" indent="-285750">
              <a:buFont typeface="Arial" pitchFamily="34" charset="0"/>
              <a:buChar char="•"/>
            </a:pPr>
            <a:r>
              <a:rPr lang="en-US" sz="1600" dirty="0" smtClean="0"/>
              <a:t>Over 40 years, private sector has developed elaborate technology and operational methods to dramatically reduce environmental impacts of producing and processing fossil fuels.</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Industry now knows how to produce with maximum care and control … not the case 30-40 years ago</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The dizzying pace and increased volume of production merit increased regulatory oversight</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Crucial that Existing State and Regional Regulatory Authority is maintained.</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Administration’s Plans for new EPA regulation will not optimize environmental safety.</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Upstream oil and gas production historically has not been viewed a source of major emissions or contaminants.</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States have primary regulatory authority on upstream production but federalizing Underway </a:t>
            </a:r>
            <a:endParaRPr lang="en-US" sz="16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304800"/>
            <a:ext cx="8229600" cy="1143000"/>
          </a:xfrm>
        </p:spPr>
        <p:txBody>
          <a:bodyPr>
            <a:normAutofit fontScale="90000"/>
          </a:bodyPr>
          <a:lstStyle/>
          <a:p>
            <a:r>
              <a:rPr lang="en-US" sz="3100" b="1" dirty="0" smtClean="0"/>
              <a:t>Energy Independence ? Energy Securities? Energy Axis? Energy Resilience? Energy Realism ?</a:t>
            </a:r>
            <a:r>
              <a:rPr lang="en-US" dirty="0" smtClean="0"/>
              <a:t/>
            </a:r>
            <a:br>
              <a:rPr lang="en-US" dirty="0" smtClean="0"/>
            </a:br>
            <a:endParaRPr lang="en-US" dirty="0"/>
          </a:p>
        </p:txBody>
      </p:sp>
      <p:sp>
        <p:nvSpPr>
          <p:cNvPr id="5" name="TextBox 4"/>
          <p:cNvSpPr txBox="1"/>
          <p:nvPr/>
        </p:nvSpPr>
        <p:spPr>
          <a:xfrm>
            <a:off x="304800" y="1101090"/>
            <a:ext cx="8686800" cy="5632311"/>
          </a:xfrm>
          <a:prstGeom prst="rect">
            <a:avLst/>
          </a:prstGeom>
          <a:noFill/>
        </p:spPr>
        <p:txBody>
          <a:bodyPr wrap="square" rtlCol="0">
            <a:spAutoFit/>
          </a:bodyPr>
          <a:lstStyle/>
          <a:p>
            <a:pPr marL="285750" indent="-285750">
              <a:buFont typeface="Arial" pitchFamily="34" charset="0"/>
              <a:buChar char="•"/>
            </a:pPr>
            <a:r>
              <a:rPr lang="en-US" dirty="0" smtClean="0"/>
              <a:t>After 40-year steady decline in US production and increasing imports, US production is sharply rising.</a:t>
            </a:r>
          </a:p>
          <a:p>
            <a:pPr marL="285750" indent="-285750">
              <a:buFont typeface="Arial" pitchFamily="34" charset="0"/>
              <a:buChar char="•"/>
            </a:pPr>
            <a:endParaRPr lang="en-US" dirty="0" smtClean="0"/>
          </a:p>
          <a:p>
            <a:pPr marL="285750" indent="-285750">
              <a:buFont typeface="Arial" pitchFamily="34" charset="0"/>
              <a:buChar char="•"/>
            </a:pPr>
            <a:r>
              <a:rPr lang="en-US" dirty="0" smtClean="0"/>
              <a:t>Foreign imports once accounted for over 60% of US demand.</a:t>
            </a:r>
          </a:p>
          <a:p>
            <a:pPr marL="285750" indent="-285750">
              <a:buFont typeface="Arial" pitchFamily="34" charset="0"/>
              <a:buChar char="•"/>
            </a:pPr>
            <a:endParaRPr lang="en-US" dirty="0" smtClean="0"/>
          </a:p>
          <a:p>
            <a:pPr marL="285750" indent="-285750">
              <a:buFont typeface="Arial" pitchFamily="34" charset="0"/>
              <a:buChar char="•"/>
            </a:pPr>
            <a:r>
              <a:rPr lang="en-US" dirty="0" smtClean="0"/>
              <a:t>Now below 50% imports and falling.</a:t>
            </a:r>
          </a:p>
          <a:p>
            <a:pPr marL="285750" indent="-285750">
              <a:buFont typeface="Arial" pitchFamily="34" charset="0"/>
              <a:buChar char="•"/>
            </a:pPr>
            <a:endParaRPr lang="en-US" dirty="0" smtClean="0"/>
          </a:p>
          <a:p>
            <a:pPr marL="285750" indent="-285750">
              <a:buFont typeface="Arial" pitchFamily="34" charset="0"/>
              <a:buChar char="•"/>
            </a:pPr>
            <a:r>
              <a:rPr lang="en-US" dirty="0" smtClean="0"/>
              <a:t>Six U.S. Presidents unsuccessfully promised Energy Independence.</a:t>
            </a:r>
            <a:br>
              <a:rPr lang="en-US" dirty="0" smtClean="0"/>
            </a:br>
            <a:r>
              <a:rPr lang="en-US" dirty="0"/>
              <a:t>F</a:t>
            </a:r>
            <a:r>
              <a:rPr lang="en-US" dirty="0" smtClean="0"/>
              <a:t>orty years of law and regulation restricting or blocking access to US energy resources.</a:t>
            </a:r>
          </a:p>
          <a:p>
            <a:pPr marL="285750" indent="-285750">
              <a:buFont typeface="Arial" pitchFamily="34" charset="0"/>
              <a:buChar char="•"/>
            </a:pPr>
            <a:endParaRPr lang="en-US" dirty="0" smtClean="0"/>
          </a:p>
          <a:p>
            <a:pPr marL="285750" indent="-285750">
              <a:buFont typeface="Arial" pitchFamily="34" charset="0"/>
              <a:buChar char="•"/>
            </a:pPr>
            <a:r>
              <a:rPr lang="en-US" dirty="0" smtClean="0"/>
              <a:t>147 environmental laws blocking access to US energy.</a:t>
            </a:r>
          </a:p>
          <a:p>
            <a:pPr marL="285750" indent="-285750">
              <a:buFont typeface="Arial" pitchFamily="34" charset="0"/>
              <a:buChar char="•"/>
            </a:pPr>
            <a:endParaRPr lang="en-US" dirty="0" smtClean="0"/>
          </a:p>
          <a:p>
            <a:pPr marL="285750" indent="-285750">
              <a:buFont typeface="Arial" pitchFamily="34" charset="0"/>
              <a:buChar char="•"/>
            </a:pPr>
            <a:r>
              <a:rPr lang="en-US" dirty="0" smtClean="0"/>
              <a:t>In spite of the federal shackles,  the U.S. on track to become a net exporter of O&amp;G.</a:t>
            </a:r>
          </a:p>
          <a:p>
            <a:pPr marL="285750" indent="-285750">
              <a:buFont typeface="Arial" pitchFamily="34" charset="0"/>
              <a:buChar char="•"/>
            </a:pPr>
            <a:endParaRPr lang="en-US" dirty="0" smtClean="0"/>
          </a:p>
          <a:p>
            <a:pPr marL="285750" indent="-285750">
              <a:buFont typeface="Arial" pitchFamily="34" charset="0"/>
              <a:buChar char="•"/>
            </a:pPr>
            <a:r>
              <a:rPr lang="en-US" dirty="0" smtClean="0"/>
              <a:t>In spite of federal policy – 100% driven by private sector initiatives.</a:t>
            </a:r>
          </a:p>
          <a:p>
            <a:pPr marL="285750" indent="-285750">
              <a:buFont typeface="Arial" pitchFamily="34" charset="0"/>
              <a:buChar char="•"/>
            </a:pPr>
            <a:endParaRPr lang="en-US" dirty="0" smtClean="0"/>
          </a:p>
          <a:p>
            <a:pPr marL="285750" indent="-285750">
              <a:buFont typeface="Arial" pitchFamily="34" charset="0"/>
              <a:buChar char="•"/>
            </a:pPr>
            <a:r>
              <a:rPr lang="en-US" dirty="0" smtClean="0"/>
              <a:t>Many analysts predict US could become world’s largest producer by 2017</a:t>
            </a:r>
            <a:br>
              <a:rPr lang="en-US" dirty="0" smtClean="0"/>
            </a:br>
            <a:endParaRPr lang="en-US" dirty="0" smtClean="0"/>
          </a:p>
          <a:p>
            <a:pPr marL="285750" indent="-285750">
              <a:buFont typeface="Arial" pitchFamily="34" charset="0"/>
              <a:buChar char="•"/>
            </a:pPr>
            <a:r>
              <a:rPr lang="en-US" dirty="0" smtClean="0"/>
              <a:t>Canada a natural partner  </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7" name="Title 6"/>
          <p:cNvSpPr>
            <a:spLocks noGrp="1"/>
          </p:cNvSpPr>
          <p:nvPr>
            <p:ph type="title"/>
          </p:nvPr>
        </p:nvSpPr>
        <p:spPr>
          <a:xfrm>
            <a:off x="457200" y="228600"/>
            <a:ext cx="8229600" cy="1143000"/>
          </a:xfrm>
        </p:spPr>
        <p:txBody>
          <a:bodyPr>
            <a:normAutofit/>
          </a:bodyPr>
          <a:lstStyle/>
          <a:p>
            <a:r>
              <a:rPr lang="en-US" sz="3600" b="1" dirty="0" smtClean="0"/>
              <a:t>The U.S. Energy Path</a:t>
            </a:r>
            <a:endParaRPr lang="en-US" sz="5400" dirty="0"/>
          </a:p>
        </p:txBody>
      </p:sp>
      <p:sp>
        <p:nvSpPr>
          <p:cNvPr id="5" name="TextBox 4"/>
          <p:cNvSpPr txBox="1"/>
          <p:nvPr/>
        </p:nvSpPr>
        <p:spPr>
          <a:xfrm>
            <a:off x="457200" y="1219200"/>
            <a:ext cx="7924800" cy="5601533"/>
          </a:xfrm>
          <a:prstGeom prst="rect">
            <a:avLst/>
          </a:prstGeom>
          <a:noFill/>
        </p:spPr>
        <p:txBody>
          <a:bodyPr wrap="square" rtlCol="0">
            <a:spAutoFit/>
          </a:bodyPr>
          <a:lstStyle/>
          <a:p>
            <a:r>
              <a:rPr lang="en-US" sz="2800" b="1" dirty="0" smtClean="0"/>
              <a:t>The Stakes:</a:t>
            </a:r>
          </a:p>
          <a:p>
            <a:pPr marL="457200" indent="-457200">
              <a:lnSpc>
                <a:spcPct val="150000"/>
              </a:lnSpc>
              <a:buFont typeface="Arial" pitchFamily="34" charset="0"/>
              <a:buChar char="•"/>
            </a:pPr>
            <a:r>
              <a:rPr lang="en-US" sz="2000" dirty="0" smtClean="0"/>
              <a:t>Economic Growth</a:t>
            </a:r>
          </a:p>
          <a:p>
            <a:pPr marL="457200" indent="-457200">
              <a:lnSpc>
                <a:spcPct val="150000"/>
              </a:lnSpc>
              <a:buFont typeface="Arial" pitchFamily="34" charset="0"/>
              <a:buChar char="•"/>
            </a:pPr>
            <a:r>
              <a:rPr lang="en-US" sz="2000" dirty="0" smtClean="0"/>
              <a:t>Income Per Capita growth</a:t>
            </a:r>
            <a:endParaRPr lang="en-US" sz="2000" dirty="0"/>
          </a:p>
          <a:p>
            <a:pPr marL="457200" indent="-457200">
              <a:lnSpc>
                <a:spcPct val="150000"/>
              </a:lnSpc>
              <a:buFont typeface="Arial" pitchFamily="34" charset="0"/>
              <a:buChar char="•"/>
            </a:pPr>
            <a:r>
              <a:rPr lang="en-US" sz="2000" dirty="0" smtClean="0"/>
              <a:t>Return of US Competiveness in Manufacturing</a:t>
            </a:r>
          </a:p>
          <a:p>
            <a:pPr marL="457200" indent="-457200">
              <a:lnSpc>
                <a:spcPct val="150000"/>
              </a:lnSpc>
              <a:buFont typeface="Arial" pitchFamily="34" charset="0"/>
              <a:buChar char="•"/>
            </a:pPr>
            <a:r>
              <a:rPr lang="en-US" sz="2000" dirty="0" smtClean="0"/>
              <a:t>Solid Jobs</a:t>
            </a:r>
          </a:p>
          <a:p>
            <a:pPr marL="457200" indent="-457200">
              <a:lnSpc>
                <a:spcPct val="150000"/>
              </a:lnSpc>
              <a:buFont typeface="Arial" pitchFamily="34" charset="0"/>
              <a:buChar char="•"/>
            </a:pPr>
            <a:r>
              <a:rPr lang="en-US" sz="2000" dirty="0" smtClean="0"/>
              <a:t>Increased Gov. Revenues</a:t>
            </a:r>
          </a:p>
          <a:p>
            <a:pPr marL="457200" indent="-457200">
              <a:lnSpc>
                <a:spcPct val="150000"/>
              </a:lnSpc>
              <a:buFont typeface="Arial" pitchFamily="34" charset="0"/>
              <a:buChar char="•"/>
            </a:pPr>
            <a:r>
              <a:rPr lang="en-US" sz="2000" dirty="0" smtClean="0"/>
              <a:t>Reduce Crippling National Debt</a:t>
            </a:r>
          </a:p>
          <a:p>
            <a:pPr marL="457200" indent="-457200">
              <a:lnSpc>
                <a:spcPct val="150000"/>
              </a:lnSpc>
              <a:buFont typeface="Arial" pitchFamily="34" charset="0"/>
              <a:buChar char="•"/>
            </a:pPr>
            <a:r>
              <a:rPr lang="en-US" sz="2000" dirty="0" smtClean="0"/>
              <a:t>Geo-Political Strength</a:t>
            </a:r>
          </a:p>
          <a:p>
            <a:pPr marL="457200" indent="-457200">
              <a:lnSpc>
                <a:spcPct val="150000"/>
              </a:lnSpc>
              <a:buFont typeface="Arial" pitchFamily="34" charset="0"/>
              <a:buChar char="•"/>
            </a:pPr>
            <a:r>
              <a:rPr lang="en-US" sz="2000" dirty="0" smtClean="0"/>
              <a:t>Energy Security</a:t>
            </a:r>
          </a:p>
          <a:p>
            <a:pPr marL="457200" indent="-457200">
              <a:lnSpc>
                <a:spcPct val="150000"/>
              </a:lnSpc>
              <a:buFont typeface="Arial" pitchFamily="34" charset="0"/>
              <a:buChar char="•"/>
            </a:pPr>
            <a:r>
              <a:rPr lang="en-US" sz="2000" dirty="0" smtClean="0"/>
              <a:t>W/ Cutting edge Environmental Technology</a:t>
            </a:r>
          </a:p>
          <a:p>
            <a:pPr marL="457200" indent="-457200">
              <a:lnSpc>
                <a:spcPct val="150000"/>
              </a:lnSpc>
              <a:buFont typeface="Arial" pitchFamily="34" charset="0"/>
              <a:buChar char="•"/>
            </a:pPr>
            <a:r>
              <a:rPr lang="en-US" sz="2000" dirty="0" smtClean="0"/>
              <a:t>Unless CO2 alarms you  … a long but simple story!</a:t>
            </a:r>
          </a:p>
          <a:p>
            <a:pPr marL="457200" indent="-457200">
              <a:lnSpc>
                <a:spcPct val="150000"/>
              </a:lnSpc>
              <a:buFont typeface="Arial" pitchFamily="34" charset="0"/>
              <a:buChar char="•"/>
            </a:pP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 - 2.jpg"/>
          <p:cNvPicPr>
            <a:picLocks noChangeAspect="1"/>
          </p:cNvPicPr>
          <p:nvPr/>
        </p:nvPicPr>
        <p:blipFill>
          <a:blip r:embed="rId3" cstate="print"/>
          <a:stretch>
            <a:fillRect/>
          </a:stretch>
        </p:blipFill>
        <p:spPr>
          <a:xfrm>
            <a:off x="0" y="0"/>
            <a:ext cx="9144000" cy="6858000"/>
          </a:xfrm>
          <a:prstGeom prst="rect">
            <a:avLst/>
          </a:prstGeom>
        </p:spPr>
      </p:pic>
      <p:sp>
        <p:nvSpPr>
          <p:cNvPr id="5" name="Content Placeholder 4"/>
          <p:cNvSpPr>
            <a:spLocks noGrp="1"/>
          </p:cNvSpPr>
          <p:nvPr>
            <p:ph idx="1"/>
          </p:nvPr>
        </p:nvSpPr>
        <p:spPr>
          <a:xfrm>
            <a:off x="304800" y="1447800"/>
            <a:ext cx="8686800" cy="4800600"/>
          </a:xfrm>
        </p:spPr>
        <p:txBody>
          <a:bodyPr>
            <a:normAutofit fontScale="70000" lnSpcReduction="20000"/>
          </a:bodyPr>
          <a:lstStyle/>
          <a:p>
            <a:r>
              <a:rPr lang="en-US" dirty="0" smtClean="0"/>
              <a:t>Save the “Peak Oil” Worries for Several Centuries </a:t>
            </a:r>
          </a:p>
          <a:p>
            <a:r>
              <a:rPr lang="en-US" dirty="0" smtClean="0"/>
              <a:t>Scarcity Myths Used to Justify Government Control: Rationing </a:t>
            </a:r>
          </a:p>
          <a:p>
            <a:r>
              <a:rPr lang="en-US" dirty="0" smtClean="0"/>
              <a:t>New Technologies Provide Access to Staggering Volumes of Oil and Natural Gas.</a:t>
            </a:r>
          </a:p>
          <a:p>
            <a:pPr lvl="0"/>
            <a:r>
              <a:rPr lang="en-US" dirty="0" smtClean="0"/>
              <a:t>Hydraulic Fracturing- originated in 1940’s but now with critical refinements</a:t>
            </a:r>
          </a:p>
          <a:p>
            <a:pPr lvl="0"/>
            <a:r>
              <a:rPr lang="en-US" dirty="0" smtClean="0"/>
              <a:t>Horizontal/Directional Drilling</a:t>
            </a:r>
          </a:p>
          <a:p>
            <a:pPr lvl="0"/>
            <a:r>
              <a:rPr lang="en-US" dirty="0" smtClean="0"/>
              <a:t>Micro-seismic Imaging and Sensors- Precision Mapping and Drilling</a:t>
            </a:r>
          </a:p>
          <a:p>
            <a:pPr lvl="0"/>
            <a:r>
              <a:rPr lang="en-US" dirty="0" smtClean="0"/>
              <a:t>As if Overnight: Since 2005 increasingly widespread deployment in U.S. </a:t>
            </a:r>
          </a:p>
          <a:p>
            <a:pPr lvl="0"/>
            <a:r>
              <a:rPr lang="en-US" dirty="0" smtClean="0"/>
              <a:t>Technological Breakthrough Attributed to a Single Entrepreneur</a:t>
            </a:r>
          </a:p>
          <a:p>
            <a:pPr lvl="0"/>
            <a:r>
              <a:rPr lang="en-US" dirty="0" smtClean="0"/>
              <a:t> George Mitchell, Houston . </a:t>
            </a:r>
          </a:p>
          <a:p>
            <a:pPr lvl="0"/>
            <a:r>
              <a:rPr lang="en-US" dirty="0" smtClean="0"/>
              <a:t>Releases “Tight Oil” found in America’s massive shale formations and mature, conventional wells.  </a:t>
            </a:r>
          </a:p>
          <a:p>
            <a:pPr>
              <a:buNone/>
            </a:pPr>
            <a:endParaRPr lang="en-US" dirty="0"/>
          </a:p>
        </p:txBody>
      </p:sp>
      <p:sp>
        <p:nvSpPr>
          <p:cNvPr id="7" name="Title 6"/>
          <p:cNvSpPr>
            <a:spLocks noGrp="1"/>
          </p:cNvSpPr>
          <p:nvPr>
            <p:ph type="title"/>
          </p:nvPr>
        </p:nvSpPr>
        <p:spPr/>
        <p:txBody>
          <a:bodyPr>
            <a:normAutofit/>
          </a:bodyPr>
          <a:lstStyle/>
          <a:p>
            <a:r>
              <a:rPr lang="en-US" sz="3200" b="1" dirty="0" smtClean="0"/>
              <a:t>U.S. Energy Scarcity is a Myth</a:t>
            </a:r>
            <a:endParaRPr lang="en-US"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ge_7.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3168" b="9871"/>
          <a:stretch/>
        </p:blipFill>
        <p:spPr>
          <a:xfrm>
            <a:off x="411558" y="0"/>
            <a:ext cx="7970443" cy="6400800"/>
          </a:xfrm>
          <a:prstGeom prst="rect">
            <a:avLst/>
          </a:prstGeom>
        </p:spPr>
      </p:pic>
      <p:sp>
        <p:nvSpPr>
          <p:cNvPr id="4" name="Rectangle 3"/>
          <p:cNvSpPr/>
          <p:nvPr/>
        </p:nvSpPr>
        <p:spPr>
          <a:xfrm>
            <a:off x="0" y="6185356"/>
            <a:ext cx="9372600" cy="430887"/>
          </a:xfrm>
          <a:prstGeom prst="rect">
            <a:avLst/>
          </a:prstGeom>
        </p:spPr>
        <p:txBody>
          <a:bodyPr wrap="square">
            <a:spAutoFit/>
          </a:bodyPr>
          <a:lstStyle/>
          <a:p>
            <a:r>
              <a:rPr lang="en-US" sz="1100" dirty="0"/>
              <a:t> </a:t>
            </a:r>
          </a:p>
          <a:p>
            <a:r>
              <a:rPr lang="en-US" sz="1100" b="1" dirty="0"/>
              <a:t>Source:</a:t>
            </a:r>
            <a:r>
              <a:rPr lang="en-US" sz="1100" dirty="0"/>
              <a:t> U.S. Energy Information Administration Based on Data From Various Published Studies. Canada and Mexico Plays From ARI. </a:t>
            </a:r>
            <a:r>
              <a:rPr lang="en-US" sz="1100" dirty="0" smtClean="0"/>
              <a:t>Last </a:t>
            </a:r>
            <a:r>
              <a:rPr lang="en-US" sz="1100" dirty="0"/>
              <a:t>Updated: May 9, 2011</a:t>
            </a:r>
          </a:p>
        </p:txBody>
      </p:sp>
    </p:spTree>
    <p:extLst>
      <p:ext uri="{BB962C8B-B14F-4D97-AF65-F5344CB8AC3E}">
        <p14:creationId xmlns:p14="http://schemas.microsoft.com/office/powerpoint/2010/main" val="644972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1958"/>
            <a:ext cx="8229600" cy="810964"/>
          </a:xfrm>
        </p:spPr>
        <p:txBody>
          <a:bodyPr>
            <a:normAutofit/>
          </a:bodyPr>
          <a:lstStyle/>
          <a:p>
            <a:r>
              <a:rPr lang="en-US" sz="3200" b="1" dirty="0" smtClean="0"/>
              <a:t>Rig Count and Permits </a:t>
            </a:r>
            <a:endParaRPr lang="en-US" sz="3200" b="1" dirty="0"/>
          </a:p>
        </p:txBody>
      </p:sp>
      <p:pic>
        <p:nvPicPr>
          <p:cNvPr id="4" name="Picture 3" descr="Page_8.jp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28600" y="762000"/>
            <a:ext cx="8619953" cy="5766502"/>
          </a:xfrm>
          <a:prstGeom prst="rect">
            <a:avLst/>
          </a:prstGeom>
        </p:spPr>
      </p:pic>
      <p:sp>
        <p:nvSpPr>
          <p:cNvPr id="5" name="TextBox 4"/>
          <p:cNvSpPr txBox="1"/>
          <p:nvPr/>
        </p:nvSpPr>
        <p:spPr>
          <a:xfrm>
            <a:off x="381000" y="6460055"/>
            <a:ext cx="8610600" cy="276999"/>
          </a:xfrm>
          <a:prstGeom prst="rect">
            <a:avLst/>
          </a:prstGeom>
          <a:noFill/>
        </p:spPr>
        <p:txBody>
          <a:bodyPr wrap="square" rtlCol="0">
            <a:spAutoFit/>
          </a:bodyPr>
          <a:lstStyle/>
          <a:p>
            <a:r>
              <a:rPr lang="en-US" sz="1200" b="1" dirty="0" smtClean="0"/>
              <a:t>Source: </a:t>
            </a:r>
            <a:r>
              <a:rPr lang="en-US" sz="1200" dirty="0" smtClean="0"/>
              <a:t>Baker Hughes Interactive Rig Count Jan 25, 2012   </a:t>
            </a:r>
            <a:endParaRPr lang="en-US" sz="1200" dirty="0"/>
          </a:p>
        </p:txBody>
      </p:sp>
    </p:spTree>
    <p:extLst>
      <p:ext uri="{BB962C8B-B14F-4D97-AF65-F5344CB8AC3E}">
        <p14:creationId xmlns:p14="http://schemas.microsoft.com/office/powerpoint/2010/main" val="1287397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Comms Intern\Desktop\Page_9.pn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10954"/>
          <a:stretch/>
        </p:blipFill>
        <p:spPr bwMode="auto">
          <a:xfrm>
            <a:off x="-25400" y="609600"/>
            <a:ext cx="9125415" cy="56273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52400"/>
            <a:ext cx="8229600" cy="304800"/>
          </a:xfrm>
        </p:spPr>
        <p:txBody>
          <a:bodyPr>
            <a:noAutofit/>
          </a:bodyPr>
          <a:lstStyle/>
          <a:p>
            <a:r>
              <a:rPr lang="en-US" sz="3200" b="1" dirty="0" smtClean="0"/>
              <a:t>Williston Basin Production </a:t>
            </a:r>
            <a:endParaRPr lang="en-US" sz="3200" b="1" dirty="0"/>
          </a:p>
        </p:txBody>
      </p:sp>
      <p:sp>
        <p:nvSpPr>
          <p:cNvPr id="3" name="TextBox 2"/>
          <p:cNvSpPr txBox="1"/>
          <p:nvPr/>
        </p:nvSpPr>
        <p:spPr>
          <a:xfrm>
            <a:off x="1066800" y="6400800"/>
            <a:ext cx="4572000" cy="276999"/>
          </a:xfrm>
          <a:prstGeom prst="rect">
            <a:avLst/>
          </a:prstGeom>
          <a:noFill/>
        </p:spPr>
        <p:txBody>
          <a:bodyPr wrap="square" rtlCol="0">
            <a:spAutoFit/>
          </a:bodyPr>
          <a:lstStyle/>
          <a:p>
            <a:r>
              <a:rPr lang="en-US" sz="1200" b="1" dirty="0" smtClean="0"/>
              <a:t>Source: </a:t>
            </a:r>
            <a:r>
              <a:rPr lang="en-US" sz="1200" dirty="0" smtClean="0"/>
              <a:t>NDIC </a:t>
            </a:r>
            <a:endParaRPr lang="en-US" sz="1200" dirty="0"/>
          </a:p>
        </p:txBody>
      </p:sp>
    </p:spTree>
    <p:extLst>
      <p:ext uri="{BB962C8B-B14F-4D97-AF65-F5344CB8AC3E}">
        <p14:creationId xmlns:p14="http://schemas.microsoft.com/office/powerpoint/2010/main" val="518673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1479</TotalTime>
  <Words>2802</Words>
  <Application>Microsoft Office PowerPoint</Application>
  <PresentationFormat>On-screen Show (4:3)</PresentationFormat>
  <Paragraphs>473</Paragraphs>
  <Slides>53</Slides>
  <Notes>43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U.S. Energy Upsurge The Path to U.S. Jobs, Prosperity, and Security </vt:lpstr>
      <vt:lpstr>Energy is the Nervous System of the U.S. Economy</vt:lpstr>
      <vt:lpstr>“The Western Hemisphere’s Oil Renaissance” </vt:lpstr>
      <vt:lpstr>An Ironic  Coincidence   </vt:lpstr>
      <vt:lpstr>An Ironic  Coincidence:   </vt:lpstr>
      <vt:lpstr>U.S. Energy Scarcity is a Myth</vt:lpstr>
      <vt:lpstr>PowerPoint Presentation</vt:lpstr>
      <vt:lpstr>Rig Count and Permits </vt:lpstr>
      <vt:lpstr>Williston Basin Production </vt:lpstr>
      <vt:lpstr>Eagle Ford Production</vt:lpstr>
      <vt:lpstr>U.S. “Massive Resource Potential”</vt:lpstr>
      <vt:lpstr>The Scarcity Myth</vt:lpstr>
      <vt:lpstr>DOE’s  Energy Information Administration (EIA)  “official” energy numbers</vt:lpstr>
      <vt:lpstr>Tight Oil and Shale Gas Revolution Made Possible by Fracking and Directional Drilling Blows EIA’s Numbers</vt:lpstr>
      <vt:lpstr>Near Term Outlook -- Unconventionals</vt:lpstr>
      <vt:lpstr>Emerging Shift in Global Energy Axis</vt:lpstr>
      <vt:lpstr>Economic and Energy Volatility</vt:lpstr>
      <vt:lpstr>Obama Administration Energy Policy </vt:lpstr>
      <vt:lpstr>Natural Gas</vt:lpstr>
      <vt:lpstr>Natural Gas (Cont.)</vt:lpstr>
      <vt:lpstr>Projected Imports of LNG vs. Actual (or why forecasters should be humble)</vt:lpstr>
      <vt:lpstr>Two Energy Policies =Two Economic Models </vt:lpstr>
      <vt:lpstr>Two Energy Policies =Two Economic Models </vt:lpstr>
      <vt:lpstr>U.S. COAL Reserves Dwarf Reserves of any Country in the World.</vt:lpstr>
      <vt:lpstr>U.S. COAL Reserves Dwarf Reserves of any Country in the World.</vt:lpstr>
      <vt:lpstr>PowerPoint Presentation</vt:lpstr>
      <vt:lpstr>PowerPoint Presentation</vt:lpstr>
      <vt:lpstr>PowerPoint Presentation</vt:lpstr>
      <vt:lpstr>The Current Administration: Energy Policy Folly </vt:lpstr>
      <vt:lpstr>And Whence the High Gasoline Prices? </vt:lpstr>
      <vt:lpstr>Offshore Drilling and the Price of Oil</vt:lpstr>
      <vt:lpstr>Growing Political Turmoil and Instability in Middle East still a Major Factor. </vt:lpstr>
      <vt:lpstr>Keystone XL Pipeline et al Needed Infrastructure </vt:lpstr>
      <vt:lpstr>North American Crude Oil Pipelines </vt:lpstr>
      <vt:lpstr>Choke Points </vt:lpstr>
      <vt:lpstr>North American Pipes </vt:lpstr>
      <vt:lpstr>The North Dakota Story 2005 -2009  Economic Miracles Do Occur</vt:lpstr>
      <vt:lpstr>96% of Increased Production   Feds Constrains Production on federal lands and offshore (OCS) </vt:lpstr>
      <vt:lpstr>  </vt:lpstr>
      <vt:lpstr>PowerPoint Presentation</vt:lpstr>
      <vt:lpstr> Oil Shale- The U.S. Mother Load</vt:lpstr>
      <vt:lpstr> Alaska  A State but Almost All Land Federally Owned  Vast Untapped Resources  </vt:lpstr>
      <vt:lpstr> Offshore   </vt:lpstr>
      <vt:lpstr>Real Energy Jobs</vt:lpstr>
      <vt:lpstr>Suppressing US Energy- Nothing New</vt:lpstr>
      <vt:lpstr>We Can Be Makers Again!</vt:lpstr>
      <vt:lpstr>And the Renewables….</vt:lpstr>
      <vt:lpstr> Renewables Cont.</vt:lpstr>
      <vt:lpstr> “A Liberal Mugged by Math and Physics”</vt:lpstr>
      <vt:lpstr>Air Quality Improvement 1980-2010</vt:lpstr>
      <vt:lpstr>Now Have Elaborate Technology  Can Assure Safety and Environmental Soundness  </vt:lpstr>
      <vt:lpstr>Energy Independence ? Energy Securities? Energy Axis? Energy Resilience? Energy Realism ? </vt:lpstr>
      <vt:lpstr>The U.S. Energy Path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Jordan Brownwood</cp:lastModifiedBy>
  <cp:revision>100</cp:revision>
  <cp:lastPrinted>2012-05-08T14:50:09Z</cp:lastPrinted>
  <dcterms:created xsi:type="dcterms:W3CDTF">2010-12-10T15:29:54Z</dcterms:created>
  <dcterms:modified xsi:type="dcterms:W3CDTF">2012-09-06T20:46:00Z</dcterms:modified>
</cp:coreProperties>
</file>