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</p:sldIdLst>
  <p:sldSz cy="5143500" cx="9144000"/>
  <p:notesSz cx="6858000" cy="9144000"/>
  <p:embeddedFontLst>
    <p:embeddedFont>
      <p:font typeface="Roboto"/>
      <p:regular r:id="rId38"/>
      <p:bold r:id="rId39"/>
      <p:italic r:id="rId40"/>
      <p:boldItalic r:id="rId41"/>
    </p:embeddedFont>
    <p:embeddedFont>
      <p:font typeface="Roboto Medium"/>
      <p:regular r:id="rId42"/>
      <p:bold r:id="rId43"/>
      <p:italic r:id="rId44"/>
      <p:boldItalic r:id="rId45"/>
    </p:embeddedFont>
    <p:embeddedFont>
      <p:font typeface="Nunito"/>
      <p:regular r:id="rId46"/>
      <p:bold r:id="rId47"/>
      <p:italic r:id="rId48"/>
      <p:boldItalic r:id="rId49"/>
    </p:embeddedFont>
    <p:embeddedFont>
      <p:font typeface="Lora"/>
      <p:regular r:id="rId50"/>
      <p:bold r:id="rId51"/>
      <p:italic r:id="rId52"/>
      <p:boldItalic r:id="rId53"/>
    </p:embeddedFont>
    <p:embeddedFont>
      <p:font typeface="Comfortaa"/>
      <p:regular r:id="rId54"/>
      <p:bold r:id="rId5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1117">
          <p15:clr>
            <a:srgbClr val="747775"/>
          </p15:clr>
        </p15:guide>
        <p15:guide id="3" pos="244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B7454F1-317B-4FD9-BF89-A964611E3FE7}">
  <a:tblStyle styleId="{BB7454F1-317B-4FD9-BF89-A964611E3FE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7934C2F1-ED52-40DD-BE61-FE5D424B582F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1117"/>
        <p:guide pos="244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italic.fntdata"/><Relationship Id="rId42" Type="http://schemas.openxmlformats.org/officeDocument/2006/relationships/font" Target="fonts/RobotoMedium-regular.fntdata"/><Relationship Id="rId41" Type="http://schemas.openxmlformats.org/officeDocument/2006/relationships/font" Target="fonts/Roboto-boldItalic.fntdata"/><Relationship Id="rId44" Type="http://schemas.openxmlformats.org/officeDocument/2006/relationships/font" Target="fonts/RobotoMedium-italic.fntdata"/><Relationship Id="rId43" Type="http://schemas.openxmlformats.org/officeDocument/2006/relationships/font" Target="fonts/RobotoMedium-bold.fntdata"/><Relationship Id="rId46" Type="http://schemas.openxmlformats.org/officeDocument/2006/relationships/font" Target="fonts/Nunito-regular.fntdata"/><Relationship Id="rId45" Type="http://schemas.openxmlformats.org/officeDocument/2006/relationships/font" Target="fonts/RobotoMedium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Nunito-italic.fntdata"/><Relationship Id="rId47" Type="http://schemas.openxmlformats.org/officeDocument/2006/relationships/font" Target="fonts/Nunito-bold.fntdata"/><Relationship Id="rId49" Type="http://schemas.openxmlformats.org/officeDocument/2006/relationships/font" Target="fonts/Nunito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font" Target="fonts/Roboto-bold.fntdata"/><Relationship Id="rId38" Type="http://schemas.openxmlformats.org/officeDocument/2006/relationships/font" Target="fonts/Roboto-regular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Lora-bold.fntdata"/><Relationship Id="rId50" Type="http://schemas.openxmlformats.org/officeDocument/2006/relationships/font" Target="fonts/Lora-regular.fntdata"/><Relationship Id="rId53" Type="http://schemas.openxmlformats.org/officeDocument/2006/relationships/font" Target="fonts/Lora-boldItalic.fntdata"/><Relationship Id="rId52" Type="http://schemas.openxmlformats.org/officeDocument/2006/relationships/font" Target="fonts/Lora-italic.fntdata"/><Relationship Id="rId11" Type="http://schemas.openxmlformats.org/officeDocument/2006/relationships/slide" Target="slides/slide5.xml"/><Relationship Id="rId55" Type="http://schemas.openxmlformats.org/officeDocument/2006/relationships/font" Target="fonts/Comfortaa-bold.fntdata"/><Relationship Id="rId10" Type="http://schemas.openxmlformats.org/officeDocument/2006/relationships/slide" Target="slides/slide4.xml"/><Relationship Id="rId54" Type="http://schemas.openxmlformats.org/officeDocument/2006/relationships/font" Target="fonts/Comfortaa-regular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fc96ec5b61_1_1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2fc96ec5b61_1_1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2fc96ec5b61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2fc96ec5b61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2fc96ec5b61_1_9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2fc96ec5b61_1_9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fc96ec5b61_1_9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2fc96ec5b61_1_9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2fc96ec5b61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2fc96ec5b61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2fc96ec5b61_1_7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2fc96ec5b61_1_7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2fc96ec5b61_1_7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2fc96ec5b61_1_7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2fc96ec5b61_1_7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2fc96ec5b61_1_7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2fc96ec5b61_1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2fc96ec5b61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2fc6dea986e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g2fc6dea986e_0_2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bb2e08721f_0_6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g2bb2e08721f_0_6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2fc96ec5b61_1_5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2fc96ec5b61_1_5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2fc96ec5b61_1_5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2fc96ec5b61_1_5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2fc96ec5b61_1_5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2fc96ec5b61_1_5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2fc96ec5b61_1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g2fc96ec5b61_1_2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2fc96ec5b61_1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g2fc96ec5b61_1_7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2fc96ec5b61_1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g2fc96ec5b61_1_27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2fc96ec5b61_1_13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g2fc96ec5b61_1_13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2fc96ec5b61_1_2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g2fc96ec5b61_1_28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2fefd230bf1_0_2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g2fefd230bf1_0_28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2fc6427c197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" name="Google Shape;597;g2fc6427c197_0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fc96ec5b61_1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g2fc96ec5b61_1_17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2fefd230bf1_0_3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g2fefd230bf1_0_3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2fa8f1ed21a_0_1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2fa8f1ed21a_0_1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fa8f1ed21a_0_10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g2fa8f1ed21a_0_10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fece73fe2d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g2fece73fe2d_0_2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fece73fe2d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g2fece73fe2d_0_2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fa8f1ed21a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g2fa8f1ed21a_0_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fc96ec5b61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2fc96ec5b61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fc6dea986e_0_3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g2fc6dea986e_0_38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823366" y="4663225"/>
            <a:ext cx="1197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SzPts val="1018"/>
              <a:buNone/>
              <a:defRPr sz="625">
                <a:solidFill>
                  <a:srgbClr val="1F2844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buSzPts val="1018"/>
              <a:buNone/>
              <a:defRPr sz="625">
                <a:solidFill>
                  <a:srgbClr val="1F2844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buSzPts val="1018"/>
              <a:buNone/>
              <a:defRPr sz="625">
                <a:solidFill>
                  <a:srgbClr val="1F2844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buSzPts val="1018"/>
              <a:buNone/>
              <a:defRPr sz="625">
                <a:solidFill>
                  <a:srgbClr val="1F2844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buSzPts val="1018"/>
              <a:buNone/>
              <a:defRPr sz="625">
                <a:solidFill>
                  <a:srgbClr val="1F2844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buSzPts val="1018"/>
              <a:buNone/>
              <a:defRPr sz="625">
                <a:solidFill>
                  <a:srgbClr val="1F2844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buSzPts val="1018"/>
              <a:buNone/>
              <a:defRPr sz="625">
                <a:solidFill>
                  <a:srgbClr val="1F2844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buSzPts val="1018"/>
              <a:buNone/>
              <a:defRPr sz="625">
                <a:solidFill>
                  <a:srgbClr val="1F2844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buSzPts val="1018"/>
              <a:buNone/>
              <a:defRPr sz="625">
                <a:solidFill>
                  <a:srgbClr val="1F2844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Frontier Lab	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661188" y="4663225"/>
            <a:ext cx="1359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661188" y="4663225"/>
            <a:ext cx="1359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Frontier Lab	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428625" y="685691"/>
            <a:ext cx="5150400" cy="37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venir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6929863" y="685799"/>
            <a:ext cx="1777800" cy="20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100" cap="none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027549" y="4797827"/>
            <a:ext cx="2319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56836" y="4797827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268415" y="4797827"/>
            <a:ext cx="52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algn="r">
              <a:spcBef>
                <a:spcPts val="0"/>
              </a:spcBef>
              <a:buNone/>
              <a:defRPr sz="1100"/>
            </a:lvl1pPr>
            <a:lvl2pPr indent="0" lvl="1" marL="0" algn="r">
              <a:spcBef>
                <a:spcPts val="0"/>
              </a:spcBef>
              <a:buNone/>
              <a:defRPr sz="1100"/>
            </a:lvl2pPr>
            <a:lvl3pPr indent="0" lvl="2" marL="0" algn="r">
              <a:spcBef>
                <a:spcPts val="0"/>
              </a:spcBef>
              <a:buNone/>
              <a:defRPr sz="1100"/>
            </a:lvl3pPr>
            <a:lvl4pPr indent="0" lvl="3" marL="0" algn="r">
              <a:spcBef>
                <a:spcPts val="0"/>
              </a:spcBef>
              <a:buNone/>
              <a:defRPr sz="1100"/>
            </a:lvl4pPr>
            <a:lvl5pPr indent="0" lvl="4" marL="0" algn="r">
              <a:spcBef>
                <a:spcPts val="0"/>
              </a:spcBef>
              <a:buNone/>
              <a:defRPr sz="1100"/>
            </a:lvl5pPr>
            <a:lvl6pPr indent="0" lvl="5" marL="0" algn="r">
              <a:spcBef>
                <a:spcPts val="0"/>
              </a:spcBef>
              <a:buNone/>
              <a:defRPr sz="1100"/>
            </a:lvl6pPr>
            <a:lvl7pPr indent="0" lvl="6" marL="0" algn="r">
              <a:spcBef>
                <a:spcPts val="0"/>
              </a:spcBef>
              <a:buNone/>
              <a:defRPr sz="1100"/>
            </a:lvl7pPr>
            <a:lvl8pPr indent="0" lvl="7" marL="0" algn="r">
              <a:spcBef>
                <a:spcPts val="0"/>
              </a:spcBef>
              <a:buNone/>
              <a:defRPr sz="1100"/>
            </a:lvl8pPr>
            <a:lvl9pPr indent="0" lvl="8" marL="0" algn="r">
              <a:spcBef>
                <a:spcPts val="0"/>
              </a:spcBef>
              <a:buNone/>
              <a:defRPr sz="11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2" name="Google Shape;62;p14"/>
          <p:cNvCxnSpPr/>
          <p:nvPr/>
        </p:nvCxnSpPr>
        <p:spPr>
          <a:xfrm>
            <a:off x="6654469" y="428625"/>
            <a:ext cx="0" cy="4286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" name="Google Shape;63;p14"/>
          <p:cNvCxnSpPr/>
          <p:nvPr/>
        </p:nvCxnSpPr>
        <p:spPr>
          <a:xfrm rot="10800000">
            <a:off x="424429" y="428625"/>
            <a:ext cx="8295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" name="Google Shape;64;p14"/>
          <p:cNvCxnSpPr/>
          <p:nvPr/>
        </p:nvCxnSpPr>
        <p:spPr>
          <a:xfrm rot="10800000">
            <a:off x="432972" y="4712639"/>
            <a:ext cx="8295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428625" y="532263"/>
            <a:ext cx="8286900" cy="79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1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434585" y="1556243"/>
            <a:ext cx="3886200" cy="30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100"/>
            </a:lvl1pPr>
            <a:lvl2pPr indent="-298450" lvl="1" marL="9144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 sz="1100"/>
            </a:lvl2pPr>
            <a:lvl3pPr indent="-298450" lvl="2" marL="1371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 sz="1100"/>
            </a:lvl3pPr>
            <a:lvl4pPr indent="-298450" lvl="3" marL="18288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100"/>
            </a:lvl4pPr>
            <a:lvl5pPr indent="-298450" lvl="4" marL="22860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indent="-3175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indent="-3175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indent="-3175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/>
        </p:txBody>
      </p:sp>
      <p:sp>
        <p:nvSpPr>
          <p:cNvPr id="68" name="Google Shape;68;p15"/>
          <p:cNvSpPr txBox="1"/>
          <p:nvPr>
            <p:ph idx="2" type="body"/>
          </p:nvPr>
        </p:nvSpPr>
        <p:spPr>
          <a:xfrm>
            <a:off x="4835311" y="1556243"/>
            <a:ext cx="3886200" cy="30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100"/>
            </a:lvl1pPr>
            <a:lvl2pPr indent="-298450" lvl="1" marL="9144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 sz="1100"/>
            </a:lvl2pPr>
            <a:lvl3pPr indent="-298450" lvl="2" marL="1371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 sz="1100"/>
            </a:lvl3pPr>
            <a:lvl4pPr indent="-298450" lvl="3" marL="18288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100"/>
            </a:lvl4pPr>
            <a:lvl5pPr indent="-298450" lvl="4" marL="22860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indent="-3175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indent="-3175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indent="-3175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/>
        </p:txBody>
      </p:sp>
      <p:sp>
        <p:nvSpPr>
          <p:cNvPr id="69" name="Google Shape;69;p15"/>
          <p:cNvSpPr txBox="1"/>
          <p:nvPr>
            <p:ph idx="10" type="dt"/>
          </p:nvPr>
        </p:nvSpPr>
        <p:spPr>
          <a:xfrm>
            <a:off x="6027549" y="4797827"/>
            <a:ext cx="2319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70" name="Google Shape;70;p15"/>
          <p:cNvSpPr txBox="1"/>
          <p:nvPr>
            <p:ph idx="11" type="ftr"/>
          </p:nvPr>
        </p:nvSpPr>
        <p:spPr>
          <a:xfrm>
            <a:off x="356836" y="4797827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8268415" y="4797827"/>
            <a:ext cx="52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algn="r">
              <a:spcBef>
                <a:spcPts val="0"/>
              </a:spcBef>
              <a:buNone/>
              <a:defRPr sz="1100"/>
            </a:lvl1pPr>
            <a:lvl2pPr indent="0" lvl="1" marL="0" algn="r">
              <a:spcBef>
                <a:spcPts val="0"/>
              </a:spcBef>
              <a:buNone/>
              <a:defRPr sz="1100"/>
            </a:lvl2pPr>
            <a:lvl3pPr indent="0" lvl="2" marL="0" algn="r">
              <a:spcBef>
                <a:spcPts val="0"/>
              </a:spcBef>
              <a:buNone/>
              <a:defRPr sz="1100"/>
            </a:lvl3pPr>
            <a:lvl4pPr indent="0" lvl="3" marL="0" algn="r">
              <a:spcBef>
                <a:spcPts val="0"/>
              </a:spcBef>
              <a:buNone/>
              <a:defRPr sz="1100"/>
            </a:lvl4pPr>
            <a:lvl5pPr indent="0" lvl="4" marL="0" algn="r">
              <a:spcBef>
                <a:spcPts val="0"/>
              </a:spcBef>
              <a:buNone/>
              <a:defRPr sz="1100"/>
            </a:lvl5pPr>
            <a:lvl6pPr indent="0" lvl="5" marL="0" algn="r">
              <a:spcBef>
                <a:spcPts val="0"/>
              </a:spcBef>
              <a:buNone/>
              <a:defRPr sz="1100"/>
            </a:lvl6pPr>
            <a:lvl7pPr indent="0" lvl="6" marL="0" algn="r">
              <a:spcBef>
                <a:spcPts val="0"/>
              </a:spcBef>
              <a:buNone/>
              <a:defRPr sz="1100"/>
            </a:lvl7pPr>
            <a:lvl8pPr indent="0" lvl="7" marL="0" algn="r">
              <a:spcBef>
                <a:spcPts val="0"/>
              </a:spcBef>
              <a:buNone/>
              <a:defRPr sz="1100"/>
            </a:lvl8pPr>
            <a:lvl9pPr indent="0" lvl="8" marL="0" algn="r">
              <a:spcBef>
                <a:spcPts val="0"/>
              </a:spcBef>
              <a:buNone/>
              <a:defRPr sz="11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2" name="Google Shape;72;p15"/>
          <p:cNvCxnSpPr/>
          <p:nvPr/>
        </p:nvCxnSpPr>
        <p:spPr>
          <a:xfrm rot="10800000">
            <a:off x="4576054" y="1412546"/>
            <a:ext cx="0" cy="3299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661188" y="4663225"/>
            <a:ext cx="1359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661188" y="4663225"/>
            <a:ext cx="1359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661188" y="4663225"/>
            <a:ext cx="1359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661188" y="4663225"/>
            <a:ext cx="1359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661188" y="4663225"/>
            <a:ext cx="1359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661188" y="4663225"/>
            <a:ext cx="1359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661188" y="4663225"/>
            <a:ext cx="1359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661188" y="4663225"/>
            <a:ext cx="1359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661188" y="4663225"/>
            <a:ext cx="1359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SzPts val="1018"/>
              <a:buNone/>
              <a:defRPr sz="625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SzPts val="1018"/>
              <a:buNone/>
              <a:defRPr sz="625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SzPts val="1018"/>
              <a:buNone/>
              <a:defRPr sz="625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SzPts val="1018"/>
              <a:buNone/>
              <a:defRPr sz="625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SzPts val="1018"/>
              <a:buNone/>
              <a:defRPr sz="625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SzPts val="1018"/>
              <a:buNone/>
              <a:defRPr sz="625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SzPts val="1018"/>
              <a:buNone/>
              <a:defRPr sz="625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SzPts val="1018"/>
              <a:buNone/>
              <a:defRPr sz="625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SzPts val="1018"/>
              <a:buNone/>
              <a:defRPr sz="625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Frontier Lab	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33">
                <a:solidFill>
                  <a:srgbClr val="1F2844"/>
                </a:solidFill>
                <a:latin typeface="Lora"/>
                <a:ea typeface="Lora"/>
                <a:cs typeface="Lora"/>
                <a:sym typeface="Lora"/>
              </a:rPr>
              <a:t>Values Foundation of the </a:t>
            </a:r>
            <a:endParaRPr b="1" sz="2833">
              <a:solidFill>
                <a:srgbClr val="1F2844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33">
                <a:solidFill>
                  <a:srgbClr val="1F2844"/>
                </a:solidFill>
                <a:latin typeface="Lora"/>
                <a:ea typeface="Lora"/>
                <a:cs typeface="Lora"/>
                <a:sym typeface="Lora"/>
              </a:rPr>
              <a:t>Texas Identity</a:t>
            </a:r>
            <a:endParaRPr b="1" sz="2833">
              <a:solidFill>
                <a:srgbClr val="1F2844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78" name="Google Shape;78;p16"/>
          <p:cNvCxnSpPr/>
          <p:nvPr/>
        </p:nvCxnSpPr>
        <p:spPr>
          <a:xfrm flipH="1" rot="10800000">
            <a:off x="396650" y="2810825"/>
            <a:ext cx="7593300" cy="20400"/>
          </a:xfrm>
          <a:prstGeom prst="straightConnector1">
            <a:avLst/>
          </a:prstGeom>
          <a:noFill/>
          <a:ln cap="flat" cmpd="sng" w="9525">
            <a:solidFill>
              <a:srgbClr val="F14C3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9" name="Google Shape;79;p16"/>
          <p:cNvSpPr txBox="1"/>
          <p:nvPr>
            <p:ph idx="1" type="subTitle"/>
          </p:nvPr>
        </p:nvSpPr>
        <p:spPr>
          <a:xfrm>
            <a:off x="7161325" y="2757925"/>
            <a:ext cx="1671000" cy="165000"/>
          </a:xfrm>
          <a:prstGeom prst="rect">
            <a:avLst/>
          </a:prstGeom>
          <a:solidFill>
            <a:srgbClr val="F14C36"/>
          </a:solidFill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SzPts val="605"/>
              <a:buNone/>
            </a:pPr>
            <a:r>
              <a:rPr b="1" lang="en" sz="6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VALUES RESEARCH REPORT</a:t>
            </a:r>
            <a:endParaRPr b="1" sz="164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0" name="Google Shape;80;p16"/>
          <p:cNvSpPr txBox="1"/>
          <p:nvPr>
            <p:ph type="ctrTitle"/>
          </p:nvPr>
        </p:nvSpPr>
        <p:spPr>
          <a:xfrm>
            <a:off x="320450" y="2841400"/>
            <a:ext cx="59160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2024</a:t>
            </a:r>
            <a:endParaRPr sz="21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 rotWithShape="1">
          <a:blip r:embed="rId3">
            <a:alphaModFix/>
          </a:blip>
          <a:srcRect b="0" l="0" r="0" t="42412"/>
          <a:stretch/>
        </p:blipFill>
        <p:spPr>
          <a:xfrm>
            <a:off x="8053050" y="4591952"/>
            <a:ext cx="793935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25"/>
          <p:cNvPicPr preferRelativeResize="0"/>
          <p:nvPr/>
        </p:nvPicPr>
        <p:blipFill rotWithShape="1">
          <a:blip r:embed="rId3">
            <a:alphaModFix/>
          </a:blip>
          <a:srcRect b="0" l="1671" r="0" t="20312"/>
          <a:stretch/>
        </p:blipFill>
        <p:spPr>
          <a:xfrm>
            <a:off x="0" y="482600"/>
            <a:ext cx="7371402" cy="448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25"/>
          <p:cNvSpPr txBox="1"/>
          <p:nvPr/>
        </p:nvSpPr>
        <p:spPr>
          <a:xfrm>
            <a:off x="7318450" y="1050613"/>
            <a:ext cx="1740600" cy="18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F2844"/>
                </a:solidFill>
                <a:latin typeface="Lora"/>
                <a:ea typeface="Lora"/>
                <a:cs typeface="Lora"/>
                <a:sym typeface="Lora"/>
              </a:rPr>
              <a:t>We </a:t>
            </a:r>
            <a:r>
              <a:rPr lang="en" sz="1300">
                <a:solidFill>
                  <a:srgbClr val="1F2844"/>
                </a:solidFill>
                <a:latin typeface="Lora"/>
                <a:ea typeface="Lora"/>
                <a:cs typeface="Lora"/>
                <a:sym typeface="Lora"/>
              </a:rPr>
              <a:t>have</a:t>
            </a:r>
            <a:r>
              <a:rPr lang="en" sz="1300">
                <a:solidFill>
                  <a:srgbClr val="1F2844"/>
                </a:solidFill>
                <a:latin typeface="Lora"/>
                <a:ea typeface="Lora"/>
                <a:cs typeface="Lora"/>
                <a:sym typeface="Lora"/>
              </a:rPr>
              <a:t> a lot of freedom, we are not controlled by the government. Being Texan makes me feel free and positive - I do not have to </a:t>
            </a:r>
            <a:r>
              <a:rPr lang="en" sz="1300">
                <a:solidFill>
                  <a:srgbClr val="1F2844"/>
                </a:solidFill>
                <a:latin typeface="Lora"/>
                <a:ea typeface="Lora"/>
                <a:cs typeface="Lora"/>
                <a:sym typeface="Lora"/>
              </a:rPr>
              <a:t>worry.”</a:t>
            </a:r>
            <a:endParaRPr sz="1300">
              <a:solidFill>
                <a:srgbClr val="1F2844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58" name="Google Shape;358;p25"/>
          <p:cNvSpPr txBox="1"/>
          <p:nvPr>
            <p:ph idx="12" type="sldNum"/>
          </p:nvPr>
        </p:nvSpPr>
        <p:spPr>
          <a:xfrm>
            <a:off x="7661188" y="4663225"/>
            <a:ext cx="1359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9" name="Google Shape;359;p25"/>
          <p:cNvSpPr txBox="1"/>
          <p:nvPr/>
        </p:nvSpPr>
        <p:spPr>
          <a:xfrm>
            <a:off x="7295200" y="323300"/>
            <a:ext cx="1041900" cy="9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B9B0"/>
                </a:solidFill>
              </a:rPr>
              <a:t>“</a:t>
            </a:r>
            <a:endParaRPr sz="9600">
              <a:solidFill>
                <a:srgbClr val="FFB9B0"/>
              </a:solidFill>
            </a:endParaRPr>
          </a:p>
        </p:txBody>
      </p:sp>
      <p:sp>
        <p:nvSpPr>
          <p:cNvPr id="360" name="Google Shape;360;p25"/>
          <p:cNvSpPr txBox="1"/>
          <p:nvPr/>
        </p:nvSpPr>
        <p:spPr>
          <a:xfrm>
            <a:off x="7360225" y="2782925"/>
            <a:ext cx="1693200" cy="2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1F2844"/>
                </a:solidFill>
                <a:latin typeface="Nunito"/>
                <a:ea typeface="Nunito"/>
                <a:cs typeface="Nunito"/>
                <a:sym typeface="Nunito"/>
              </a:rPr>
              <a:t>David C</a:t>
            </a:r>
            <a:r>
              <a:rPr lang="en" sz="900">
                <a:solidFill>
                  <a:srgbClr val="1F2844"/>
                </a:solidFill>
                <a:latin typeface="Nunito"/>
                <a:ea typeface="Nunito"/>
                <a:cs typeface="Nunito"/>
                <a:sym typeface="Nunito"/>
              </a:rPr>
              <a:t>., Mexican American</a:t>
            </a:r>
            <a:endParaRPr sz="900">
              <a:solidFill>
                <a:srgbClr val="1F2844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61" name="Google Shape;361;p25"/>
          <p:cNvSpPr/>
          <p:nvPr/>
        </p:nvSpPr>
        <p:spPr>
          <a:xfrm>
            <a:off x="1140391" y="347445"/>
            <a:ext cx="1107900" cy="595800"/>
          </a:xfrm>
          <a:prstGeom prst="ellipse">
            <a:avLst/>
          </a:prstGeom>
          <a:solidFill>
            <a:srgbClr val="A9B8DF">
              <a:alpha val="322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25"/>
          <p:cNvSpPr/>
          <p:nvPr/>
        </p:nvSpPr>
        <p:spPr>
          <a:xfrm>
            <a:off x="2610141" y="2571745"/>
            <a:ext cx="1107900" cy="595800"/>
          </a:xfrm>
          <a:prstGeom prst="ellipse">
            <a:avLst/>
          </a:prstGeom>
          <a:solidFill>
            <a:srgbClr val="A9B8DF">
              <a:alpha val="322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25"/>
          <p:cNvSpPr/>
          <p:nvPr/>
        </p:nvSpPr>
        <p:spPr>
          <a:xfrm>
            <a:off x="3792766" y="3094495"/>
            <a:ext cx="1107900" cy="595800"/>
          </a:xfrm>
          <a:prstGeom prst="ellipse">
            <a:avLst/>
          </a:prstGeom>
          <a:solidFill>
            <a:srgbClr val="A9B8DF">
              <a:alpha val="322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25"/>
          <p:cNvSpPr/>
          <p:nvPr/>
        </p:nvSpPr>
        <p:spPr>
          <a:xfrm>
            <a:off x="5261741" y="3094495"/>
            <a:ext cx="1107900" cy="595800"/>
          </a:xfrm>
          <a:prstGeom prst="ellipse">
            <a:avLst/>
          </a:prstGeom>
          <a:solidFill>
            <a:srgbClr val="A9B8DF">
              <a:alpha val="322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25"/>
          <p:cNvSpPr/>
          <p:nvPr/>
        </p:nvSpPr>
        <p:spPr>
          <a:xfrm>
            <a:off x="4789516" y="3690295"/>
            <a:ext cx="1107900" cy="595800"/>
          </a:xfrm>
          <a:prstGeom prst="ellipse">
            <a:avLst/>
          </a:prstGeom>
          <a:solidFill>
            <a:srgbClr val="A9B8DF">
              <a:alpha val="322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6"/>
          <p:cNvSpPr txBox="1"/>
          <p:nvPr>
            <p:ph idx="12" type="sldNum"/>
          </p:nvPr>
        </p:nvSpPr>
        <p:spPr>
          <a:xfrm>
            <a:off x="7661188" y="4663225"/>
            <a:ext cx="1359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71" name="Google Shape;37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4498" cy="4840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Google Shape;376;p27"/>
          <p:cNvPicPr preferRelativeResize="0"/>
          <p:nvPr/>
        </p:nvPicPr>
        <p:blipFill rotWithShape="1">
          <a:blip r:embed="rId3">
            <a:alphaModFix/>
          </a:blip>
          <a:srcRect b="0" l="0" r="0" t="21383"/>
          <a:stretch/>
        </p:blipFill>
        <p:spPr>
          <a:xfrm>
            <a:off x="19825" y="658525"/>
            <a:ext cx="6749174" cy="3979549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27"/>
          <p:cNvSpPr txBox="1"/>
          <p:nvPr>
            <p:ph idx="12" type="sldNum"/>
          </p:nvPr>
        </p:nvSpPr>
        <p:spPr>
          <a:xfrm>
            <a:off x="7661188" y="4663225"/>
            <a:ext cx="1359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8" name="Google Shape;378;p27"/>
          <p:cNvSpPr txBox="1"/>
          <p:nvPr/>
        </p:nvSpPr>
        <p:spPr>
          <a:xfrm>
            <a:off x="7507600" y="279600"/>
            <a:ext cx="1359900" cy="183000"/>
          </a:xfrm>
          <a:prstGeom prst="rect">
            <a:avLst/>
          </a:prstGeom>
          <a:solidFill>
            <a:srgbClr val="9A704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SOUTH ASIAN Am’s</a:t>
            </a:r>
            <a:endParaRPr b="1" sz="8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79" name="Google Shape;379;p27"/>
          <p:cNvSpPr/>
          <p:nvPr/>
        </p:nvSpPr>
        <p:spPr>
          <a:xfrm>
            <a:off x="5661091" y="3860220"/>
            <a:ext cx="1107900" cy="595800"/>
          </a:xfrm>
          <a:prstGeom prst="ellipse">
            <a:avLst/>
          </a:prstGeom>
          <a:solidFill>
            <a:srgbClr val="A9B8DF">
              <a:alpha val="322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27"/>
          <p:cNvSpPr/>
          <p:nvPr/>
        </p:nvSpPr>
        <p:spPr>
          <a:xfrm>
            <a:off x="5502441" y="3346695"/>
            <a:ext cx="1107900" cy="595800"/>
          </a:xfrm>
          <a:prstGeom prst="ellipse">
            <a:avLst/>
          </a:prstGeom>
          <a:solidFill>
            <a:srgbClr val="A9B8DF">
              <a:alpha val="322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27"/>
          <p:cNvSpPr/>
          <p:nvPr/>
        </p:nvSpPr>
        <p:spPr>
          <a:xfrm>
            <a:off x="5502441" y="2014520"/>
            <a:ext cx="1107900" cy="595800"/>
          </a:xfrm>
          <a:prstGeom prst="ellipse">
            <a:avLst/>
          </a:prstGeom>
          <a:solidFill>
            <a:srgbClr val="A9B8DF">
              <a:alpha val="322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27"/>
          <p:cNvSpPr/>
          <p:nvPr/>
        </p:nvSpPr>
        <p:spPr>
          <a:xfrm>
            <a:off x="2446441" y="2014520"/>
            <a:ext cx="1107900" cy="595800"/>
          </a:xfrm>
          <a:prstGeom prst="ellipse">
            <a:avLst/>
          </a:prstGeom>
          <a:solidFill>
            <a:srgbClr val="A9B8DF">
              <a:alpha val="322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27"/>
          <p:cNvSpPr/>
          <p:nvPr/>
        </p:nvSpPr>
        <p:spPr>
          <a:xfrm>
            <a:off x="4553191" y="3936970"/>
            <a:ext cx="1107900" cy="595800"/>
          </a:xfrm>
          <a:prstGeom prst="ellipse">
            <a:avLst/>
          </a:prstGeom>
          <a:solidFill>
            <a:srgbClr val="A9B8DF">
              <a:alpha val="322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27"/>
          <p:cNvSpPr/>
          <p:nvPr/>
        </p:nvSpPr>
        <p:spPr>
          <a:xfrm>
            <a:off x="2303916" y="3403020"/>
            <a:ext cx="1107900" cy="595800"/>
          </a:xfrm>
          <a:prstGeom prst="ellipse">
            <a:avLst/>
          </a:prstGeom>
          <a:solidFill>
            <a:srgbClr val="A9B8DF">
              <a:alpha val="322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27"/>
          <p:cNvSpPr txBox="1"/>
          <p:nvPr/>
        </p:nvSpPr>
        <p:spPr>
          <a:xfrm>
            <a:off x="6578600" y="462600"/>
            <a:ext cx="1041900" cy="9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B9B0"/>
                </a:solidFill>
              </a:rPr>
              <a:t>“</a:t>
            </a:r>
            <a:endParaRPr sz="9600">
              <a:solidFill>
                <a:srgbClr val="FFB9B0"/>
              </a:solidFill>
            </a:endParaRPr>
          </a:p>
        </p:txBody>
      </p:sp>
      <p:sp>
        <p:nvSpPr>
          <p:cNvPr id="386" name="Google Shape;386;p27"/>
          <p:cNvSpPr txBox="1"/>
          <p:nvPr/>
        </p:nvSpPr>
        <p:spPr>
          <a:xfrm>
            <a:off x="6578600" y="1142900"/>
            <a:ext cx="2580000" cy="22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F2844"/>
                </a:solidFill>
                <a:latin typeface="Lora"/>
                <a:ea typeface="Lora"/>
                <a:cs typeface="Lora"/>
                <a:sym typeface="Lora"/>
              </a:rPr>
              <a:t>Nowhere else in the USA can I buy such a big house for a good price. It gives you more importance. I have a higher status - like being higher in society.”</a:t>
            </a:r>
            <a:endParaRPr sz="1300">
              <a:solidFill>
                <a:srgbClr val="1F2844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87" name="Google Shape;387;p27"/>
          <p:cNvSpPr txBox="1"/>
          <p:nvPr/>
        </p:nvSpPr>
        <p:spPr>
          <a:xfrm>
            <a:off x="6610350" y="2509300"/>
            <a:ext cx="2474700" cy="2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1F2844"/>
                </a:solidFill>
                <a:latin typeface="Nunito"/>
                <a:ea typeface="Nunito"/>
                <a:cs typeface="Nunito"/>
                <a:sym typeface="Nunito"/>
              </a:rPr>
              <a:t>Alex J., South Asian American</a:t>
            </a:r>
            <a:endParaRPr sz="900">
              <a:solidFill>
                <a:srgbClr val="1F2844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28"/>
          <p:cNvPicPr preferRelativeResize="0"/>
          <p:nvPr/>
        </p:nvPicPr>
        <p:blipFill rotWithShape="1">
          <a:blip r:embed="rId3">
            <a:alphaModFix/>
          </a:blip>
          <a:srcRect b="0" l="0" r="0" t="24207"/>
          <a:stretch/>
        </p:blipFill>
        <p:spPr>
          <a:xfrm>
            <a:off x="-7875" y="584400"/>
            <a:ext cx="6571950" cy="3735844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28"/>
          <p:cNvSpPr txBox="1"/>
          <p:nvPr>
            <p:ph idx="12" type="sldNum"/>
          </p:nvPr>
        </p:nvSpPr>
        <p:spPr>
          <a:xfrm>
            <a:off x="7661188" y="4663225"/>
            <a:ext cx="1359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4" name="Google Shape;394;p28"/>
          <p:cNvSpPr txBox="1"/>
          <p:nvPr/>
        </p:nvSpPr>
        <p:spPr>
          <a:xfrm>
            <a:off x="7507600" y="279600"/>
            <a:ext cx="1359900" cy="183000"/>
          </a:xfrm>
          <a:prstGeom prst="rect">
            <a:avLst/>
          </a:prstGeom>
          <a:solidFill>
            <a:srgbClr val="9A704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SOUTH ASIAN Am’s</a:t>
            </a:r>
            <a:endParaRPr b="1" sz="8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95" name="Google Shape;395;p28"/>
          <p:cNvSpPr/>
          <p:nvPr/>
        </p:nvSpPr>
        <p:spPr>
          <a:xfrm>
            <a:off x="5456166" y="3196470"/>
            <a:ext cx="1107900" cy="595800"/>
          </a:xfrm>
          <a:prstGeom prst="ellipse">
            <a:avLst/>
          </a:prstGeom>
          <a:solidFill>
            <a:srgbClr val="A9B8DF">
              <a:alpha val="322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28"/>
          <p:cNvSpPr/>
          <p:nvPr/>
        </p:nvSpPr>
        <p:spPr>
          <a:xfrm>
            <a:off x="3569141" y="3417895"/>
            <a:ext cx="1107900" cy="595800"/>
          </a:xfrm>
          <a:prstGeom prst="ellipse">
            <a:avLst/>
          </a:prstGeom>
          <a:solidFill>
            <a:srgbClr val="A9B8DF">
              <a:alpha val="322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28"/>
          <p:cNvSpPr/>
          <p:nvPr/>
        </p:nvSpPr>
        <p:spPr>
          <a:xfrm>
            <a:off x="5502441" y="1142895"/>
            <a:ext cx="1107900" cy="595800"/>
          </a:xfrm>
          <a:prstGeom prst="ellipse">
            <a:avLst/>
          </a:prstGeom>
          <a:solidFill>
            <a:srgbClr val="A9B8DF">
              <a:alpha val="322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28"/>
          <p:cNvSpPr txBox="1"/>
          <p:nvPr/>
        </p:nvSpPr>
        <p:spPr>
          <a:xfrm>
            <a:off x="6578600" y="462600"/>
            <a:ext cx="1041900" cy="9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B9B0"/>
                </a:solidFill>
              </a:rPr>
              <a:t>“</a:t>
            </a:r>
            <a:endParaRPr sz="9600">
              <a:solidFill>
                <a:srgbClr val="FFB9B0"/>
              </a:solidFill>
            </a:endParaRPr>
          </a:p>
        </p:txBody>
      </p:sp>
      <p:sp>
        <p:nvSpPr>
          <p:cNvPr id="399" name="Google Shape;399;p28"/>
          <p:cNvSpPr txBox="1"/>
          <p:nvPr/>
        </p:nvSpPr>
        <p:spPr>
          <a:xfrm>
            <a:off x="6578600" y="1142900"/>
            <a:ext cx="2580000" cy="22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F2844"/>
                </a:solidFill>
                <a:latin typeface="Lora"/>
                <a:ea typeface="Lora"/>
                <a:cs typeface="Lora"/>
                <a:sym typeface="Lora"/>
              </a:rPr>
              <a:t>Texas history and association with Mexico</a:t>
            </a:r>
            <a:r>
              <a:rPr lang="en" sz="1300">
                <a:solidFill>
                  <a:srgbClr val="1F2844"/>
                </a:solidFill>
                <a:latin typeface="Lora"/>
                <a:ea typeface="Lora"/>
                <a:cs typeface="Lora"/>
                <a:sym typeface="Lora"/>
              </a:rPr>
              <a:t> and </a:t>
            </a:r>
            <a:r>
              <a:rPr lang="en" sz="1300">
                <a:solidFill>
                  <a:srgbClr val="1F2844"/>
                </a:solidFill>
                <a:latin typeface="Lora"/>
                <a:ea typeface="Lora"/>
                <a:cs typeface="Lora"/>
                <a:sym typeface="Lora"/>
              </a:rPr>
              <a:t>the fight for independence, cowboy culture and oil entrepreneurship – [it all affirms] manliness and traditional gender roles. America is losing those traditional family values.”</a:t>
            </a:r>
            <a:endParaRPr sz="1300">
              <a:solidFill>
                <a:srgbClr val="1F2844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00" name="Google Shape;400;p28"/>
          <p:cNvSpPr txBox="1"/>
          <p:nvPr/>
        </p:nvSpPr>
        <p:spPr>
          <a:xfrm>
            <a:off x="6610350" y="2814100"/>
            <a:ext cx="2474700" cy="2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1F2844"/>
                </a:solidFill>
                <a:latin typeface="Nunito"/>
                <a:ea typeface="Nunito"/>
                <a:cs typeface="Nunito"/>
                <a:sym typeface="Nunito"/>
              </a:rPr>
              <a:t>Ash S., South Asian American</a:t>
            </a:r>
            <a:endParaRPr sz="900">
              <a:solidFill>
                <a:srgbClr val="1F2844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9"/>
          <p:cNvSpPr txBox="1"/>
          <p:nvPr>
            <p:ph idx="12" type="sldNum"/>
          </p:nvPr>
        </p:nvSpPr>
        <p:spPr>
          <a:xfrm>
            <a:off x="7661188" y="4663225"/>
            <a:ext cx="1359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06" name="Google Shape;40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17175" cy="4847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30"/>
          <p:cNvPicPr preferRelativeResize="0"/>
          <p:nvPr/>
        </p:nvPicPr>
        <p:blipFill rotWithShape="1">
          <a:blip r:embed="rId3">
            <a:alphaModFix/>
          </a:blip>
          <a:srcRect b="0" l="0" r="0" t="16833"/>
          <a:stretch/>
        </p:blipFill>
        <p:spPr>
          <a:xfrm>
            <a:off x="-32400" y="332400"/>
            <a:ext cx="6857974" cy="4277699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30"/>
          <p:cNvSpPr txBox="1"/>
          <p:nvPr>
            <p:ph idx="12" type="sldNum"/>
          </p:nvPr>
        </p:nvSpPr>
        <p:spPr>
          <a:xfrm>
            <a:off x="7661188" y="4663225"/>
            <a:ext cx="1359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3" name="Google Shape;413;p30"/>
          <p:cNvSpPr txBox="1"/>
          <p:nvPr/>
        </p:nvSpPr>
        <p:spPr>
          <a:xfrm>
            <a:off x="7917000" y="279600"/>
            <a:ext cx="950400" cy="183000"/>
          </a:xfrm>
          <a:prstGeom prst="rect">
            <a:avLst/>
          </a:prstGeom>
          <a:solidFill>
            <a:srgbClr val="D1D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AFRICAN Am’s</a:t>
            </a:r>
            <a:endParaRPr b="1" sz="8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14" name="Google Shape;414;p30"/>
          <p:cNvSpPr/>
          <p:nvPr/>
        </p:nvSpPr>
        <p:spPr>
          <a:xfrm>
            <a:off x="3626016" y="3264420"/>
            <a:ext cx="1107900" cy="595800"/>
          </a:xfrm>
          <a:prstGeom prst="ellipse">
            <a:avLst/>
          </a:prstGeom>
          <a:solidFill>
            <a:srgbClr val="A9B8DF">
              <a:alpha val="322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30"/>
          <p:cNvSpPr/>
          <p:nvPr/>
        </p:nvSpPr>
        <p:spPr>
          <a:xfrm>
            <a:off x="4204166" y="3860220"/>
            <a:ext cx="1107900" cy="595800"/>
          </a:xfrm>
          <a:prstGeom prst="ellipse">
            <a:avLst/>
          </a:prstGeom>
          <a:solidFill>
            <a:srgbClr val="A9B8DF">
              <a:alpha val="322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30"/>
          <p:cNvSpPr/>
          <p:nvPr/>
        </p:nvSpPr>
        <p:spPr>
          <a:xfrm>
            <a:off x="4810541" y="2434120"/>
            <a:ext cx="1107900" cy="595800"/>
          </a:xfrm>
          <a:prstGeom prst="ellipse">
            <a:avLst/>
          </a:prstGeom>
          <a:solidFill>
            <a:srgbClr val="A9B8DF">
              <a:alpha val="322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30"/>
          <p:cNvSpPr txBox="1"/>
          <p:nvPr/>
        </p:nvSpPr>
        <p:spPr>
          <a:xfrm>
            <a:off x="6578600" y="462600"/>
            <a:ext cx="1041900" cy="9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B9B0"/>
                </a:solidFill>
              </a:rPr>
              <a:t>“</a:t>
            </a:r>
            <a:endParaRPr sz="9600">
              <a:solidFill>
                <a:srgbClr val="FFB9B0"/>
              </a:solidFill>
            </a:endParaRPr>
          </a:p>
        </p:txBody>
      </p:sp>
      <p:sp>
        <p:nvSpPr>
          <p:cNvPr id="418" name="Google Shape;418;p30"/>
          <p:cNvSpPr txBox="1"/>
          <p:nvPr/>
        </p:nvSpPr>
        <p:spPr>
          <a:xfrm>
            <a:off x="6578600" y="1142900"/>
            <a:ext cx="25800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F2844"/>
                </a:solidFill>
                <a:latin typeface="Lora"/>
                <a:ea typeface="Lora"/>
                <a:cs typeface="Lora"/>
                <a:sym typeface="Lora"/>
              </a:rPr>
              <a:t>There is space for different cultures but they all unite under one identity. The Texas pride overrides cultural differences.”</a:t>
            </a:r>
            <a:endParaRPr sz="1300">
              <a:solidFill>
                <a:srgbClr val="1F2844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19" name="Google Shape;419;p30"/>
          <p:cNvSpPr txBox="1"/>
          <p:nvPr/>
        </p:nvSpPr>
        <p:spPr>
          <a:xfrm>
            <a:off x="6610350" y="2356900"/>
            <a:ext cx="2474700" cy="2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1F2844"/>
                </a:solidFill>
                <a:latin typeface="Nunito"/>
                <a:ea typeface="Nunito"/>
                <a:cs typeface="Nunito"/>
                <a:sym typeface="Nunito"/>
              </a:rPr>
              <a:t>Fabian </a:t>
            </a:r>
            <a:r>
              <a:rPr lang="en" sz="900">
                <a:solidFill>
                  <a:srgbClr val="1F2844"/>
                </a:solidFill>
                <a:latin typeface="Nunito"/>
                <a:ea typeface="Nunito"/>
                <a:cs typeface="Nunito"/>
                <a:sym typeface="Nunito"/>
              </a:rPr>
              <a:t>J., African American</a:t>
            </a:r>
            <a:endParaRPr sz="900">
              <a:solidFill>
                <a:srgbClr val="1F2844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31"/>
          <p:cNvPicPr preferRelativeResize="0"/>
          <p:nvPr/>
        </p:nvPicPr>
        <p:blipFill rotWithShape="1">
          <a:blip r:embed="rId3">
            <a:alphaModFix/>
          </a:blip>
          <a:srcRect b="0" l="0" r="0" t="13659"/>
          <a:stretch/>
        </p:blipFill>
        <p:spPr>
          <a:xfrm>
            <a:off x="-29279" y="462600"/>
            <a:ext cx="6768579" cy="4383126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31"/>
          <p:cNvSpPr txBox="1"/>
          <p:nvPr>
            <p:ph idx="12" type="sldNum"/>
          </p:nvPr>
        </p:nvSpPr>
        <p:spPr>
          <a:xfrm>
            <a:off x="7661188" y="4663225"/>
            <a:ext cx="1359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6" name="Google Shape;426;p31"/>
          <p:cNvSpPr txBox="1"/>
          <p:nvPr/>
        </p:nvSpPr>
        <p:spPr>
          <a:xfrm>
            <a:off x="7917000" y="279600"/>
            <a:ext cx="950400" cy="183000"/>
          </a:xfrm>
          <a:prstGeom prst="rect">
            <a:avLst/>
          </a:prstGeom>
          <a:solidFill>
            <a:srgbClr val="D1D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AFRICAN Am’s</a:t>
            </a:r>
            <a:endParaRPr b="1" sz="8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27" name="Google Shape;427;p31"/>
          <p:cNvSpPr/>
          <p:nvPr/>
        </p:nvSpPr>
        <p:spPr>
          <a:xfrm>
            <a:off x="4879266" y="2705295"/>
            <a:ext cx="1107900" cy="595800"/>
          </a:xfrm>
          <a:prstGeom prst="ellipse">
            <a:avLst/>
          </a:prstGeom>
          <a:solidFill>
            <a:srgbClr val="A9B8DF">
              <a:alpha val="322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31"/>
          <p:cNvSpPr/>
          <p:nvPr/>
        </p:nvSpPr>
        <p:spPr>
          <a:xfrm>
            <a:off x="3634366" y="3531195"/>
            <a:ext cx="1107900" cy="595800"/>
          </a:xfrm>
          <a:prstGeom prst="ellipse">
            <a:avLst/>
          </a:prstGeom>
          <a:solidFill>
            <a:srgbClr val="A9B8DF">
              <a:alpha val="322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31"/>
          <p:cNvSpPr/>
          <p:nvPr/>
        </p:nvSpPr>
        <p:spPr>
          <a:xfrm>
            <a:off x="2679766" y="1411495"/>
            <a:ext cx="1107900" cy="595800"/>
          </a:xfrm>
          <a:prstGeom prst="ellipse">
            <a:avLst/>
          </a:prstGeom>
          <a:solidFill>
            <a:srgbClr val="A9B8DF">
              <a:alpha val="322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31"/>
          <p:cNvSpPr/>
          <p:nvPr/>
        </p:nvSpPr>
        <p:spPr>
          <a:xfrm>
            <a:off x="4879266" y="1425945"/>
            <a:ext cx="1107900" cy="595800"/>
          </a:xfrm>
          <a:prstGeom prst="ellipse">
            <a:avLst/>
          </a:prstGeom>
          <a:solidFill>
            <a:srgbClr val="A9B8DF">
              <a:alpha val="322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31"/>
          <p:cNvSpPr txBox="1"/>
          <p:nvPr/>
        </p:nvSpPr>
        <p:spPr>
          <a:xfrm>
            <a:off x="6807200" y="462600"/>
            <a:ext cx="1041900" cy="9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B9B0"/>
                </a:solidFill>
              </a:rPr>
              <a:t>“</a:t>
            </a:r>
            <a:endParaRPr sz="9600">
              <a:solidFill>
                <a:srgbClr val="FFB9B0"/>
              </a:solidFill>
            </a:endParaRPr>
          </a:p>
        </p:txBody>
      </p:sp>
      <p:sp>
        <p:nvSpPr>
          <p:cNvPr id="432" name="Google Shape;432;p31"/>
          <p:cNvSpPr txBox="1"/>
          <p:nvPr/>
        </p:nvSpPr>
        <p:spPr>
          <a:xfrm>
            <a:off x="6820375" y="1142900"/>
            <a:ext cx="23382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F2844"/>
                </a:solidFill>
                <a:latin typeface="Lora"/>
                <a:ea typeface="Lora"/>
                <a:cs typeface="Lora"/>
                <a:sym typeface="Lora"/>
              </a:rPr>
              <a:t>Texans are ‘built tough.’ We get through, we have a spirit of perseverance. It makes me feel strong and resilient.”</a:t>
            </a:r>
            <a:endParaRPr sz="1300">
              <a:solidFill>
                <a:srgbClr val="1F2844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33" name="Google Shape;433;p31"/>
          <p:cNvSpPr txBox="1"/>
          <p:nvPr/>
        </p:nvSpPr>
        <p:spPr>
          <a:xfrm>
            <a:off x="6838950" y="2280700"/>
            <a:ext cx="2474700" cy="2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1F2844"/>
                </a:solidFill>
                <a:latin typeface="Nunito"/>
                <a:ea typeface="Nunito"/>
                <a:cs typeface="Nunito"/>
                <a:sym typeface="Nunito"/>
              </a:rPr>
              <a:t>Shatura H</a:t>
            </a:r>
            <a:r>
              <a:rPr lang="en" sz="900">
                <a:solidFill>
                  <a:srgbClr val="1F2844"/>
                </a:solidFill>
                <a:latin typeface="Nunito"/>
                <a:ea typeface="Nunito"/>
                <a:cs typeface="Nunito"/>
                <a:sym typeface="Nunito"/>
              </a:rPr>
              <a:t>., African American</a:t>
            </a:r>
            <a:endParaRPr sz="900">
              <a:solidFill>
                <a:srgbClr val="1F2844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34" name="Google Shape;434;p31"/>
          <p:cNvSpPr/>
          <p:nvPr/>
        </p:nvSpPr>
        <p:spPr>
          <a:xfrm>
            <a:off x="3682666" y="1425945"/>
            <a:ext cx="1107900" cy="595800"/>
          </a:xfrm>
          <a:prstGeom prst="ellipse">
            <a:avLst/>
          </a:prstGeom>
          <a:solidFill>
            <a:srgbClr val="A9B8DF">
              <a:alpha val="322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Google Shape;439;p32"/>
          <p:cNvPicPr preferRelativeResize="0"/>
          <p:nvPr/>
        </p:nvPicPr>
        <p:blipFill rotWithShape="1">
          <a:blip r:embed="rId3">
            <a:alphaModFix/>
          </a:blip>
          <a:srcRect b="0" l="0" r="0" t="14081"/>
          <a:stretch/>
        </p:blipFill>
        <p:spPr>
          <a:xfrm>
            <a:off x="0" y="374273"/>
            <a:ext cx="6655974" cy="42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32"/>
          <p:cNvSpPr txBox="1"/>
          <p:nvPr>
            <p:ph idx="12" type="sldNum"/>
          </p:nvPr>
        </p:nvSpPr>
        <p:spPr>
          <a:xfrm>
            <a:off x="7661188" y="4663225"/>
            <a:ext cx="1359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1" name="Google Shape;441;p32"/>
          <p:cNvSpPr txBox="1"/>
          <p:nvPr/>
        </p:nvSpPr>
        <p:spPr>
          <a:xfrm>
            <a:off x="7917000" y="279600"/>
            <a:ext cx="950400" cy="183000"/>
          </a:xfrm>
          <a:prstGeom prst="rect">
            <a:avLst/>
          </a:prstGeom>
          <a:solidFill>
            <a:srgbClr val="D1D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AFRICAN Am’s</a:t>
            </a:r>
            <a:endParaRPr b="1" sz="8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42" name="Google Shape;442;p32"/>
          <p:cNvSpPr/>
          <p:nvPr/>
        </p:nvSpPr>
        <p:spPr>
          <a:xfrm>
            <a:off x="3614641" y="279595"/>
            <a:ext cx="1107900" cy="595800"/>
          </a:xfrm>
          <a:prstGeom prst="ellipse">
            <a:avLst/>
          </a:prstGeom>
          <a:solidFill>
            <a:srgbClr val="A9B8DF">
              <a:alpha val="322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32"/>
          <p:cNvSpPr txBox="1"/>
          <p:nvPr/>
        </p:nvSpPr>
        <p:spPr>
          <a:xfrm>
            <a:off x="6578600" y="462600"/>
            <a:ext cx="1041900" cy="9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B9B0"/>
                </a:solidFill>
              </a:rPr>
              <a:t>“</a:t>
            </a:r>
            <a:endParaRPr sz="9600">
              <a:solidFill>
                <a:srgbClr val="FFB9B0"/>
              </a:solidFill>
            </a:endParaRPr>
          </a:p>
        </p:txBody>
      </p:sp>
      <p:sp>
        <p:nvSpPr>
          <p:cNvPr id="444" name="Google Shape;444;p32"/>
          <p:cNvSpPr txBox="1"/>
          <p:nvPr/>
        </p:nvSpPr>
        <p:spPr>
          <a:xfrm>
            <a:off x="6578600" y="1142900"/>
            <a:ext cx="2393700" cy="11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F2844"/>
                </a:solidFill>
                <a:latin typeface="Lora"/>
                <a:ea typeface="Lora"/>
                <a:cs typeface="Lora"/>
                <a:sym typeface="Lora"/>
              </a:rPr>
              <a:t>We stand up for the truth and what we believe in. We do not just go with the flow, we do what is right.”</a:t>
            </a:r>
            <a:endParaRPr sz="1300">
              <a:solidFill>
                <a:srgbClr val="1F2844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45" name="Google Shape;445;p32"/>
          <p:cNvSpPr txBox="1"/>
          <p:nvPr/>
        </p:nvSpPr>
        <p:spPr>
          <a:xfrm>
            <a:off x="6610350" y="2128300"/>
            <a:ext cx="2474700" cy="2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1F2844"/>
                </a:solidFill>
                <a:latin typeface="Nunito"/>
                <a:ea typeface="Nunito"/>
                <a:cs typeface="Nunito"/>
                <a:sym typeface="Nunito"/>
              </a:rPr>
              <a:t>Rochelle L.</a:t>
            </a:r>
            <a:r>
              <a:rPr lang="en" sz="900">
                <a:solidFill>
                  <a:srgbClr val="1F2844"/>
                </a:solidFill>
                <a:latin typeface="Nunito"/>
                <a:ea typeface="Nunito"/>
                <a:cs typeface="Nunito"/>
                <a:sym typeface="Nunito"/>
              </a:rPr>
              <a:t>, African American</a:t>
            </a:r>
            <a:endParaRPr sz="900">
              <a:solidFill>
                <a:srgbClr val="1F2844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6" name="Google Shape;446;p32"/>
          <p:cNvSpPr/>
          <p:nvPr/>
        </p:nvSpPr>
        <p:spPr>
          <a:xfrm>
            <a:off x="66675" y="114300"/>
            <a:ext cx="1247700" cy="69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32"/>
          <p:cNvSpPr/>
          <p:nvPr/>
        </p:nvSpPr>
        <p:spPr>
          <a:xfrm>
            <a:off x="3952716" y="2840795"/>
            <a:ext cx="1107900" cy="595800"/>
          </a:xfrm>
          <a:prstGeom prst="ellipse">
            <a:avLst/>
          </a:prstGeom>
          <a:solidFill>
            <a:srgbClr val="A9B8DF">
              <a:alpha val="322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32"/>
          <p:cNvSpPr/>
          <p:nvPr/>
        </p:nvSpPr>
        <p:spPr>
          <a:xfrm>
            <a:off x="3028366" y="2840795"/>
            <a:ext cx="1107900" cy="595800"/>
          </a:xfrm>
          <a:prstGeom prst="ellipse">
            <a:avLst/>
          </a:prstGeom>
          <a:solidFill>
            <a:srgbClr val="A9B8DF">
              <a:alpha val="322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32"/>
          <p:cNvSpPr/>
          <p:nvPr/>
        </p:nvSpPr>
        <p:spPr>
          <a:xfrm>
            <a:off x="5502441" y="3700445"/>
            <a:ext cx="1107900" cy="595800"/>
          </a:xfrm>
          <a:prstGeom prst="ellipse">
            <a:avLst/>
          </a:prstGeom>
          <a:solidFill>
            <a:srgbClr val="A9B8DF">
              <a:alpha val="322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3"/>
          <p:cNvSpPr txBox="1"/>
          <p:nvPr>
            <p:ph idx="12" type="sldNum"/>
          </p:nvPr>
        </p:nvSpPr>
        <p:spPr>
          <a:xfrm>
            <a:off x="7661188" y="4663225"/>
            <a:ext cx="1359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55" name="Google Shape;45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565550" cy="481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/>
              <a:t>The Frontier Lab	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1" name="Google Shape;461;p34"/>
          <p:cNvSpPr txBox="1"/>
          <p:nvPr/>
        </p:nvSpPr>
        <p:spPr>
          <a:xfrm>
            <a:off x="6578600" y="462600"/>
            <a:ext cx="1041900" cy="9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B9B0"/>
                </a:solidFill>
              </a:rPr>
              <a:t>“</a:t>
            </a:r>
            <a:endParaRPr sz="9600">
              <a:solidFill>
                <a:srgbClr val="FFB9B0"/>
              </a:solidFill>
            </a:endParaRPr>
          </a:p>
        </p:txBody>
      </p:sp>
      <p:sp>
        <p:nvSpPr>
          <p:cNvPr id="462" name="Google Shape;462;p34"/>
          <p:cNvSpPr txBox="1"/>
          <p:nvPr/>
        </p:nvSpPr>
        <p:spPr>
          <a:xfrm>
            <a:off x="6578600" y="1142900"/>
            <a:ext cx="2580000" cy="22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F2844"/>
                </a:solidFill>
                <a:latin typeface="Lora"/>
                <a:ea typeface="Lora"/>
                <a:cs typeface="Lora"/>
                <a:sym typeface="Lora"/>
              </a:rPr>
              <a:t>"Throughout history, people have 'decided' to be Texan. When they formed the Republic of Texas, people joined together and decided that….In Texas, I am Texan because I chose to be. It makes me feel connected to history." </a:t>
            </a:r>
            <a:endParaRPr sz="1300">
              <a:solidFill>
                <a:srgbClr val="1F2844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63" name="Google Shape;463;p34"/>
          <p:cNvSpPr txBox="1"/>
          <p:nvPr/>
        </p:nvSpPr>
        <p:spPr>
          <a:xfrm>
            <a:off x="6610350" y="2890300"/>
            <a:ext cx="2474700" cy="2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1F2844"/>
                </a:solidFill>
                <a:latin typeface="Nunito"/>
                <a:ea typeface="Nunito"/>
                <a:cs typeface="Nunito"/>
                <a:sym typeface="Nunito"/>
              </a:rPr>
              <a:t>Benjamin W., New Texan</a:t>
            </a:r>
            <a:endParaRPr sz="900">
              <a:solidFill>
                <a:srgbClr val="1F2844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64" name="Google Shape;464;p34"/>
          <p:cNvPicPr preferRelativeResize="0"/>
          <p:nvPr/>
        </p:nvPicPr>
        <p:blipFill rotWithShape="1">
          <a:blip r:embed="rId3">
            <a:alphaModFix/>
          </a:blip>
          <a:srcRect b="0" l="0" r="0" t="14748"/>
          <a:stretch/>
        </p:blipFill>
        <p:spPr>
          <a:xfrm>
            <a:off x="15400" y="606650"/>
            <a:ext cx="6258401" cy="4001472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34"/>
          <p:cNvSpPr/>
          <p:nvPr/>
        </p:nvSpPr>
        <p:spPr>
          <a:xfrm>
            <a:off x="4653016" y="899470"/>
            <a:ext cx="1107900" cy="595800"/>
          </a:xfrm>
          <a:prstGeom prst="ellipse">
            <a:avLst/>
          </a:prstGeom>
          <a:solidFill>
            <a:srgbClr val="A9B8DF">
              <a:alpha val="322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34"/>
          <p:cNvSpPr/>
          <p:nvPr/>
        </p:nvSpPr>
        <p:spPr>
          <a:xfrm>
            <a:off x="5318291" y="2464320"/>
            <a:ext cx="1107900" cy="595800"/>
          </a:xfrm>
          <a:prstGeom prst="ellipse">
            <a:avLst/>
          </a:prstGeom>
          <a:solidFill>
            <a:srgbClr val="A9B8DF">
              <a:alpha val="322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34"/>
          <p:cNvSpPr/>
          <p:nvPr/>
        </p:nvSpPr>
        <p:spPr>
          <a:xfrm>
            <a:off x="5250891" y="3475620"/>
            <a:ext cx="1107900" cy="595800"/>
          </a:xfrm>
          <a:prstGeom prst="ellipse">
            <a:avLst/>
          </a:prstGeom>
          <a:solidFill>
            <a:srgbClr val="A9B8DF">
              <a:alpha val="322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34"/>
          <p:cNvSpPr txBox="1"/>
          <p:nvPr/>
        </p:nvSpPr>
        <p:spPr>
          <a:xfrm>
            <a:off x="7917000" y="279600"/>
            <a:ext cx="950400" cy="183000"/>
          </a:xfrm>
          <a:prstGeom prst="rect">
            <a:avLst/>
          </a:prstGeom>
          <a:solidFill>
            <a:srgbClr val="A5957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NEW TEXANS</a:t>
            </a:r>
            <a:endParaRPr b="1" sz="8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ile:Seal of the Republic of Texas (1839).svg - Wikimedia Commons" id="86" name="Google Shape;86;p17"/>
          <p:cNvPicPr preferRelativeResize="0"/>
          <p:nvPr/>
        </p:nvPicPr>
        <p:blipFill>
          <a:blip r:embed="rId3">
            <a:alphaModFix amt="3000"/>
          </a:blip>
          <a:stretch>
            <a:fillRect/>
          </a:stretch>
        </p:blipFill>
        <p:spPr>
          <a:xfrm>
            <a:off x="2635625" y="324150"/>
            <a:ext cx="6688300" cy="66883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272675" y="940044"/>
            <a:ext cx="2057400" cy="1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5022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800">
                <a:solidFill>
                  <a:srgbClr val="111A18"/>
                </a:solidFill>
                <a:latin typeface="Roboto"/>
                <a:ea typeface="Roboto"/>
                <a:cs typeface="Roboto"/>
                <a:sym typeface="Roboto"/>
              </a:rPr>
              <a:t>ABOUT THE STUDY</a:t>
            </a:r>
            <a:endParaRPr b="1" sz="800">
              <a:solidFill>
                <a:srgbClr val="111A1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" name="Google Shape;88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/>
              <a:t>The Frontier Lab	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9" name="Google Shape;89;p17"/>
          <p:cNvSpPr txBox="1"/>
          <p:nvPr/>
        </p:nvSpPr>
        <p:spPr>
          <a:xfrm>
            <a:off x="206750" y="1114350"/>
            <a:ext cx="3459600" cy="36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111A18"/>
                </a:solidFill>
                <a:latin typeface="Roboto"/>
                <a:ea typeface="Roboto"/>
                <a:cs typeface="Roboto"/>
                <a:sym typeface="Roboto"/>
              </a:rPr>
              <a:t>Values Foundation of the Texas Identity is a study that maps the values-based attitudes, insights, and opinions of four segments of Texans as they relate to their identity as Texans. The resulting findings,, </a:t>
            </a:r>
            <a:r>
              <a:rPr lang="en" sz="800">
                <a:solidFill>
                  <a:srgbClr val="111A18"/>
                </a:solidFill>
                <a:latin typeface="Roboto"/>
                <a:ea typeface="Roboto"/>
                <a:cs typeface="Roboto"/>
                <a:sym typeface="Roboto"/>
              </a:rPr>
              <a:t>obtained from sixty respondents across the four segments, </a:t>
            </a:r>
            <a:r>
              <a:rPr lang="en" sz="800">
                <a:solidFill>
                  <a:srgbClr val="111A18"/>
                </a:solidFill>
                <a:latin typeface="Roboto"/>
                <a:ea typeface="Roboto"/>
                <a:cs typeface="Roboto"/>
                <a:sym typeface="Roboto"/>
              </a:rPr>
              <a:t>uncovers the unique values driving connection and identification as a Texan. </a:t>
            </a:r>
            <a:endParaRPr sz="800">
              <a:solidFill>
                <a:srgbClr val="111A1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111A1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111A18"/>
                </a:solidFill>
                <a:latin typeface="Roboto"/>
                <a:ea typeface="Roboto"/>
                <a:cs typeface="Roboto"/>
                <a:sym typeface="Roboto"/>
              </a:rPr>
              <a:t>We look at the </a:t>
            </a:r>
            <a:r>
              <a:rPr lang="en" sz="800">
                <a:solidFill>
                  <a:srgbClr val="111A18"/>
                </a:solidFill>
                <a:latin typeface="Roboto"/>
                <a:ea typeface="Roboto"/>
                <a:cs typeface="Roboto"/>
                <a:sym typeface="Roboto"/>
              </a:rPr>
              <a:t>connections both native and new Texans hold with their state, finding some commonalities and other distinguishing features that shed new light on the state’s connection with its newest citizens. </a:t>
            </a:r>
            <a:endParaRPr sz="800">
              <a:solidFill>
                <a:srgbClr val="111A1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rgbClr val="111A1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rgbClr val="111A1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rgbClr val="111A1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4899750" y="935600"/>
            <a:ext cx="4004700" cy="36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Introduction</a:t>
            </a:r>
            <a:r>
              <a:rPr lang="en"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						</a:t>
            </a:r>
            <a:r>
              <a:rPr lang="en" sz="7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endParaRPr sz="7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rgbClr val="F14C36"/>
                </a:solidFill>
                <a:latin typeface="Nunito"/>
                <a:ea typeface="Nunito"/>
                <a:cs typeface="Nunito"/>
                <a:sym typeface="Nunito"/>
              </a:rPr>
              <a:t>PART 1</a:t>
            </a:r>
            <a:endParaRPr b="1" sz="500">
              <a:solidFill>
                <a:srgbClr val="F14C36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">
              <a:solidFill>
                <a:srgbClr val="F14C36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Values by segment					</a:t>
            </a:r>
            <a:r>
              <a:rPr lang="en" sz="7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 sz="4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500">
                <a:solidFill>
                  <a:srgbClr val="F14C36"/>
                </a:solidFill>
                <a:latin typeface="Nunito"/>
                <a:ea typeface="Nunito"/>
                <a:cs typeface="Nunito"/>
                <a:sym typeface="Nunito"/>
              </a:rPr>
              <a:t>PART 2</a:t>
            </a:r>
            <a:endParaRPr b="1" sz="500">
              <a:solidFill>
                <a:srgbClr val="F14C36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">
              <a:solidFill>
                <a:srgbClr val="F14C36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Contrasting segments                                                          </a:t>
            </a:r>
            <a:r>
              <a:rPr lang="en" sz="7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23</a:t>
            </a:r>
            <a:endParaRPr sz="4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500">
                <a:solidFill>
                  <a:srgbClr val="F14C36"/>
                </a:solidFill>
                <a:latin typeface="Nunito"/>
                <a:ea typeface="Nunito"/>
                <a:cs typeface="Nunito"/>
                <a:sym typeface="Nunito"/>
              </a:rPr>
              <a:t>PART 3</a:t>
            </a:r>
            <a:endParaRPr b="1" sz="100">
              <a:solidFill>
                <a:srgbClr val="F14C36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A values framework for strategies                                     </a:t>
            </a:r>
            <a:r>
              <a:rPr lang="en" sz="7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27</a:t>
            </a:r>
            <a:endParaRPr sz="4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91" name="Google Shape;91;p17"/>
          <p:cNvCxnSpPr/>
          <p:nvPr/>
        </p:nvCxnSpPr>
        <p:spPr>
          <a:xfrm>
            <a:off x="5013550" y="1198825"/>
            <a:ext cx="32637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2" name="Google Shape;92;p17"/>
          <p:cNvCxnSpPr/>
          <p:nvPr/>
        </p:nvCxnSpPr>
        <p:spPr>
          <a:xfrm>
            <a:off x="5013550" y="1732225"/>
            <a:ext cx="32637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3" name="Google Shape;93;p17"/>
          <p:cNvCxnSpPr/>
          <p:nvPr/>
        </p:nvCxnSpPr>
        <p:spPr>
          <a:xfrm>
            <a:off x="5013550" y="2265625"/>
            <a:ext cx="32637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4" name="Google Shape;94;p17"/>
          <p:cNvCxnSpPr/>
          <p:nvPr/>
        </p:nvCxnSpPr>
        <p:spPr>
          <a:xfrm>
            <a:off x="5013550" y="2799025"/>
            <a:ext cx="32637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" name="Google Shape;473;p35"/>
          <p:cNvPicPr preferRelativeResize="0"/>
          <p:nvPr/>
        </p:nvPicPr>
        <p:blipFill rotWithShape="1">
          <a:blip r:embed="rId3">
            <a:alphaModFix/>
          </a:blip>
          <a:srcRect b="0" l="0" r="0" t="20904"/>
          <a:stretch/>
        </p:blipFill>
        <p:spPr>
          <a:xfrm>
            <a:off x="0" y="462600"/>
            <a:ext cx="6578601" cy="3902546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35"/>
          <p:cNvSpPr txBox="1"/>
          <p:nvPr>
            <p:ph idx="12" type="sldNum"/>
          </p:nvPr>
        </p:nvSpPr>
        <p:spPr>
          <a:xfrm>
            <a:off x="7661188" y="4663225"/>
            <a:ext cx="1359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5" name="Google Shape;475;p35"/>
          <p:cNvSpPr txBox="1"/>
          <p:nvPr/>
        </p:nvSpPr>
        <p:spPr>
          <a:xfrm>
            <a:off x="7917000" y="279600"/>
            <a:ext cx="950400" cy="183000"/>
          </a:xfrm>
          <a:prstGeom prst="rect">
            <a:avLst/>
          </a:prstGeom>
          <a:solidFill>
            <a:srgbClr val="A5957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NEW TEXANS</a:t>
            </a:r>
            <a:endParaRPr b="1" sz="8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76" name="Google Shape;476;p35"/>
          <p:cNvSpPr txBox="1"/>
          <p:nvPr/>
        </p:nvSpPr>
        <p:spPr>
          <a:xfrm>
            <a:off x="6578600" y="462600"/>
            <a:ext cx="1041900" cy="9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B9B0"/>
                </a:solidFill>
              </a:rPr>
              <a:t>“</a:t>
            </a:r>
            <a:endParaRPr sz="9600">
              <a:solidFill>
                <a:srgbClr val="FFB9B0"/>
              </a:solidFill>
            </a:endParaRPr>
          </a:p>
        </p:txBody>
      </p:sp>
      <p:sp>
        <p:nvSpPr>
          <p:cNvPr id="477" name="Google Shape;477;p35"/>
          <p:cNvSpPr txBox="1"/>
          <p:nvPr/>
        </p:nvSpPr>
        <p:spPr>
          <a:xfrm>
            <a:off x="6578600" y="1142900"/>
            <a:ext cx="2580000" cy="22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F2844"/>
                </a:solidFill>
                <a:latin typeface="Lora"/>
                <a:ea typeface="Lora"/>
                <a:cs typeface="Lora"/>
                <a:sym typeface="Lora"/>
              </a:rPr>
              <a:t>My wife and I chose Texas to raise our kids in due to the state’s values. I want to safeguard my kids’ liberties just as Texas does for its citizens.”</a:t>
            </a:r>
            <a:endParaRPr sz="1300">
              <a:solidFill>
                <a:srgbClr val="1F2844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78" name="Google Shape;478;p35"/>
          <p:cNvSpPr txBox="1"/>
          <p:nvPr/>
        </p:nvSpPr>
        <p:spPr>
          <a:xfrm>
            <a:off x="6610350" y="2433100"/>
            <a:ext cx="2474700" cy="2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1F2844"/>
                </a:solidFill>
                <a:latin typeface="Nunito"/>
                <a:ea typeface="Nunito"/>
                <a:cs typeface="Nunito"/>
                <a:sym typeface="Nunito"/>
              </a:rPr>
              <a:t>Vanshaj R</a:t>
            </a:r>
            <a:r>
              <a:rPr lang="en" sz="900">
                <a:solidFill>
                  <a:srgbClr val="1F2844"/>
                </a:solidFill>
                <a:latin typeface="Nunito"/>
                <a:ea typeface="Nunito"/>
                <a:cs typeface="Nunito"/>
                <a:sym typeface="Nunito"/>
              </a:rPr>
              <a:t>., New Texan</a:t>
            </a:r>
            <a:endParaRPr sz="900">
              <a:solidFill>
                <a:srgbClr val="1F2844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79" name="Google Shape;479;p35"/>
          <p:cNvSpPr/>
          <p:nvPr/>
        </p:nvSpPr>
        <p:spPr>
          <a:xfrm>
            <a:off x="4146716" y="2890295"/>
            <a:ext cx="1107900" cy="595800"/>
          </a:xfrm>
          <a:prstGeom prst="ellipse">
            <a:avLst/>
          </a:prstGeom>
          <a:solidFill>
            <a:srgbClr val="A9B8DF">
              <a:alpha val="322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35"/>
          <p:cNvSpPr/>
          <p:nvPr/>
        </p:nvSpPr>
        <p:spPr>
          <a:xfrm>
            <a:off x="5502441" y="2890295"/>
            <a:ext cx="1107900" cy="595800"/>
          </a:xfrm>
          <a:prstGeom prst="ellipse">
            <a:avLst/>
          </a:prstGeom>
          <a:solidFill>
            <a:srgbClr val="A9B8DF">
              <a:alpha val="322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35"/>
          <p:cNvSpPr/>
          <p:nvPr/>
        </p:nvSpPr>
        <p:spPr>
          <a:xfrm>
            <a:off x="803441" y="2995120"/>
            <a:ext cx="1107900" cy="595800"/>
          </a:xfrm>
          <a:prstGeom prst="ellipse">
            <a:avLst/>
          </a:prstGeom>
          <a:solidFill>
            <a:srgbClr val="A9B8DF">
              <a:alpha val="322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" name="Google Shape;486;p36"/>
          <p:cNvPicPr preferRelativeResize="0"/>
          <p:nvPr/>
        </p:nvPicPr>
        <p:blipFill rotWithShape="1">
          <a:blip r:embed="rId3">
            <a:alphaModFix/>
          </a:blip>
          <a:srcRect b="0" l="0" r="0" t="17149"/>
          <a:stretch/>
        </p:blipFill>
        <p:spPr>
          <a:xfrm>
            <a:off x="2" y="561975"/>
            <a:ext cx="6445926" cy="4005393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36"/>
          <p:cNvSpPr txBox="1"/>
          <p:nvPr>
            <p:ph idx="12" type="sldNum"/>
          </p:nvPr>
        </p:nvSpPr>
        <p:spPr>
          <a:xfrm>
            <a:off x="7661188" y="4663225"/>
            <a:ext cx="1359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8" name="Google Shape;488;p36"/>
          <p:cNvSpPr txBox="1"/>
          <p:nvPr/>
        </p:nvSpPr>
        <p:spPr>
          <a:xfrm>
            <a:off x="7917000" y="279600"/>
            <a:ext cx="950400" cy="183000"/>
          </a:xfrm>
          <a:prstGeom prst="rect">
            <a:avLst/>
          </a:prstGeom>
          <a:solidFill>
            <a:srgbClr val="A5957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NEW TEXANS</a:t>
            </a:r>
            <a:endParaRPr b="1" sz="8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89" name="Google Shape;489;p36"/>
          <p:cNvSpPr/>
          <p:nvPr/>
        </p:nvSpPr>
        <p:spPr>
          <a:xfrm>
            <a:off x="3170691" y="2937345"/>
            <a:ext cx="1107900" cy="595800"/>
          </a:xfrm>
          <a:prstGeom prst="ellipse">
            <a:avLst/>
          </a:prstGeom>
          <a:solidFill>
            <a:srgbClr val="A9B8DF">
              <a:alpha val="322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36"/>
          <p:cNvSpPr/>
          <p:nvPr/>
        </p:nvSpPr>
        <p:spPr>
          <a:xfrm>
            <a:off x="66675" y="114300"/>
            <a:ext cx="1247700" cy="69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36"/>
          <p:cNvSpPr txBox="1"/>
          <p:nvPr/>
        </p:nvSpPr>
        <p:spPr>
          <a:xfrm>
            <a:off x="6578600" y="462600"/>
            <a:ext cx="1041900" cy="9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B9B0"/>
                </a:solidFill>
              </a:rPr>
              <a:t>“</a:t>
            </a:r>
            <a:endParaRPr sz="9600">
              <a:solidFill>
                <a:srgbClr val="FFB9B0"/>
              </a:solidFill>
            </a:endParaRPr>
          </a:p>
        </p:txBody>
      </p:sp>
      <p:sp>
        <p:nvSpPr>
          <p:cNvPr id="492" name="Google Shape;492;p36"/>
          <p:cNvSpPr txBox="1"/>
          <p:nvPr/>
        </p:nvSpPr>
        <p:spPr>
          <a:xfrm>
            <a:off x="6578600" y="1142900"/>
            <a:ext cx="2580000" cy="22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F2844"/>
                </a:solidFill>
                <a:latin typeface="Lora"/>
                <a:ea typeface="Lora"/>
                <a:cs typeface="Lora"/>
                <a:sym typeface="Lora"/>
              </a:rPr>
              <a:t>I like the consistency – the same feel everywhere you go in Texas. It has been the same for generations.”</a:t>
            </a:r>
            <a:endParaRPr sz="1300">
              <a:solidFill>
                <a:srgbClr val="1F2844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93" name="Google Shape;493;p36"/>
          <p:cNvSpPr txBox="1"/>
          <p:nvPr/>
        </p:nvSpPr>
        <p:spPr>
          <a:xfrm>
            <a:off x="6610350" y="2128300"/>
            <a:ext cx="2474700" cy="2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1F2844"/>
                </a:solidFill>
                <a:latin typeface="Nunito"/>
                <a:ea typeface="Nunito"/>
                <a:cs typeface="Nunito"/>
                <a:sym typeface="Nunito"/>
              </a:rPr>
              <a:t>Erin P</a:t>
            </a:r>
            <a:r>
              <a:rPr lang="en" sz="900">
                <a:solidFill>
                  <a:srgbClr val="1F2844"/>
                </a:solidFill>
                <a:latin typeface="Nunito"/>
                <a:ea typeface="Nunito"/>
                <a:cs typeface="Nunito"/>
                <a:sym typeface="Nunito"/>
              </a:rPr>
              <a:t>., New Texan</a:t>
            </a:r>
            <a:endParaRPr sz="900">
              <a:solidFill>
                <a:srgbClr val="1F2844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94" name="Google Shape;494;p36"/>
          <p:cNvSpPr/>
          <p:nvPr/>
        </p:nvSpPr>
        <p:spPr>
          <a:xfrm>
            <a:off x="2854491" y="3730870"/>
            <a:ext cx="1107900" cy="595800"/>
          </a:xfrm>
          <a:prstGeom prst="ellipse">
            <a:avLst/>
          </a:prstGeom>
          <a:solidFill>
            <a:srgbClr val="A9B8DF">
              <a:alpha val="322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36"/>
          <p:cNvSpPr/>
          <p:nvPr/>
        </p:nvSpPr>
        <p:spPr>
          <a:xfrm>
            <a:off x="2181966" y="1043145"/>
            <a:ext cx="1107900" cy="595800"/>
          </a:xfrm>
          <a:prstGeom prst="ellipse">
            <a:avLst/>
          </a:prstGeom>
          <a:solidFill>
            <a:srgbClr val="A9B8DF">
              <a:alpha val="322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Google Shape;50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857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37"/>
          <p:cNvSpPr txBox="1"/>
          <p:nvPr>
            <p:ph idx="12" type="sldNum"/>
          </p:nvPr>
        </p:nvSpPr>
        <p:spPr>
          <a:xfrm>
            <a:off x="7661188" y="4663225"/>
            <a:ext cx="1359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2" name="Google Shape;502;p37"/>
          <p:cNvSpPr txBox="1"/>
          <p:nvPr/>
        </p:nvSpPr>
        <p:spPr>
          <a:xfrm>
            <a:off x="7917000" y="279600"/>
            <a:ext cx="950400" cy="183000"/>
          </a:xfrm>
          <a:prstGeom prst="rect">
            <a:avLst/>
          </a:prstGeom>
          <a:solidFill>
            <a:srgbClr val="A5957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NEW TEXANS</a:t>
            </a:r>
            <a:endParaRPr b="1" sz="8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03" name="Google Shape;503;p37"/>
          <p:cNvSpPr/>
          <p:nvPr/>
        </p:nvSpPr>
        <p:spPr>
          <a:xfrm>
            <a:off x="-9525" y="419100"/>
            <a:ext cx="1247700" cy="69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37"/>
          <p:cNvSpPr txBox="1"/>
          <p:nvPr/>
        </p:nvSpPr>
        <p:spPr>
          <a:xfrm>
            <a:off x="6578600" y="462600"/>
            <a:ext cx="1041900" cy="9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B9B0"/>
                </a:solidFill>
              </a:rPr>
              <a:t>“</a:t>
            </a:r>
            <a:endParaRPr sz="9600">
              <a:solidFill>
                <a:srgbClr val="FFB9B0"/>
              </a:solidFill>
            </a:endParaRPr>
          </a:p>
        </p:txBody>
      </p:sp>
      <p:sp>
        <p:nvSpPr>
          <p:cNvPr id="505" name="Google Shape;505;p37"/>
          <p:cNvSpPr txBox="1"/>
          <p:nvPr/>
        </p:nvSpPr>
        <p:spPr>
          <a:xfrm>
            <a:off x="6578600" y="1142900"/>
            <a:ext cx="2580000" cy="22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F2844"/>
                </a:solidFill>
                <a:latin typeface="Lora"/>
                <a:ea typeface="Lora"/>
                <a:cs typeface="Lora"/>
                <a:sym typeface="Lora"/>
              </a:rPr>
              <a:t>I can depend on people if my car breaks down. The world can be a cold place, it’s not like this in other states.”</a:t>
            </a:r>
            <a:endParaRPr sz="1300">
              <a:solidFill>
                <a:srgbClr val="1F2844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506" name="Google Shape;506;p37"/>
          <p:cNvSpPr txBox="1"/>
          <p:nvPr/>
        </p:nvSpPr>
        <p:spPr>
          <a:xfrm>
            <a:off x="6610350" y="2128300"/>
            <a:ext cx="2474700" cy="2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1F2844"/>
                </a:solidFill>
                <a:latin typeface="Nunito"/>
                <a:ea typeface="Nunito"/>
                <a:cs typeface="Nunito"/>
                <a:sym typeface="Nunito"/>
              </a:rPr>
              <a:t> Mahrukh A.,</a:t>
            </a:r>
            <a:r>
              <a:rPr lang="en" sz="900">
                <a:solidFill>
                  <a:srgbClr val="1F2844"/>
                </a:solidFill>
                <a:latin typeface="Nunito"/>
                <a:ea typeface="Nunito"/>
                <a:cs typeface="Nunito"/>
                <a:sym typeface="Nunito"/>
              </a:rPr>
              <a:t> New Texan</a:t>
            </a:r>
            <a:endParaRPr sz="900">
              <a:solidFill>
                <a:srgbClr val="1F2844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07" name="Google Shape;507;p37"/>
          <p:cNvSpPr/>
          <p:nvPr/>
        </p:nvSpPr>
        <p:spPr>
          <a:xfrm>
            <a:off x="1361066" y="3966045"/>
            <a:ext cx="1107900" cy="595800"/>
          </a:xfrm>
          <a:prstGeom prst="ellipse">
            <a:avLst/>
          </a:prstGeom>
          <a:solidFill>
            <a:srgbClr val="A9B8DF">
              <a:alpha val="322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37"/>
          <p:cNvSpPr/>
          <p:nvPr/>
        </p:nvSpPr>
        <p:spPr>
          <a:xfrm>
            <a:off x="2468976" y="3565775"/>
            <a:ext cx="1247700" cy="595800"/>
          </a:xfrm>
          <a:prstGeom prst="ellipse">
            <a:avLst/>
          </a:prstGeom>
          <a:solidFill>
            <a:srgbClr val="A9B8DF">
              <a:alpha val="322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37"/>
          <p:cNvSpPr/>
          <p:nvPr/>
        </p:nvSpPr>
        <p:spPr>
          <a:xfrm>
            <a:off x="5470691" y="3966045"/>
            <a:ext cx="1107900" cy="595800"/>
          </a:xfrm>
          <a:prstGeom prst="ellipse">
            <a:avLst/>
          </a:prstGeom>
          <a:solidFill>
            <a:srgbClr val="A9B8DF">
              <a:alpha val="322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37"/>
          <p:cNvSpPr/>
          <p:nvPr/>
        </p:nvSpPr>
        <p:spPr>
          <a:xfrm>
            <a:off x="5502441" y="4461020"/>
            <a:ext cx="1107900" cy="595800"/>
          </a:xfrm>
          <a:prstGeom prst="ellipse">
            <a:avLst/>
          </a:prstGeom>
          <a:solidFill>
            <a:srgbClr val="A9B8DF">
              <a:alpha val="322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37"/>
          <p:cNvSpPr/>
          <p:nvPr/>
        </p:nvSpPr>
        <p:spPr>
          <a:xfrm>
            <a:off x="3640466" y="2035645"/>
            <a:ext cx="1107900" cy="595800"/>
          </a:xfrm>
          <a:prstGeom prst="ellipse">
            <a:avLst/>
          </a:prstGeom>
          <a:solidFill>
            <a:srgbClr val="A9B8DF">
              <a:alpha val="322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38"/>
          <p:cNvSpPr/>
          <p:nvPr/>
        </p:nvSpPr>
        <p:spPr>
          <a:xfrm>
            <a:off x="0" y="50"/>
            <a:ext cx="9786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3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/>
              <a:t>The Frontier Lab	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8" name="Google Shape;518;p38"/>
          <p:cNvSpPr txBox="1"/>
          <p:nvPr/>
        </p:nvSpPr>
        <p:spPr>
          <a:xfrm>
            <a:off x="183600" y="508100"/>
            <a:ext cx="611400" cy="1830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PART 2</a:t>
            </a:r>
            <a:endParaRPr b="1" sz="8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519" name="Google Shape;519;p38"/>
          <p:cNvGrpSpPr/>
          <p:nvPr/>
        </p:nvGrpSpPr>
        <p:grpSpPr>
          <a:xfrm>
            <a:off x="5223111" y="1439498"/>
            <a:ext cx="3393632" cy="2680272"/>
            <a:chOff x="2192850" y="637438"/>
            <a:chExt cx="4144641" cy="3260275"/>
          </a:xfrm>
        </p:grpSpPr>
        <p:pic>
          <p:nvPicPr>
            <p:cNvPr id="520" name="Google Shape;520;p3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92850" y="637438"/>
              <a:ext cx="4144641" cy="3260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1" name="Google Shape;521;p38"/>
            <p:cNvSpPr/>
            <p:nvPr/>
          </p:nvSpPr>
          <p:spPr>
            <a:xfrm>
              <a:off x="4958900" y="3171725"/>
              <a:ext cx="933000" cy="2259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2" name="Google Shape;522;p38"/>
          <p:cNvSpPr txBox="1"/>
          <p:nvPr/>
        </p:nvSpPr>
        <p:spPr>
          <a:xfrm>
            <a:off x="5278550" y="2480250"/>
            <a:ext cx="611400" cy="1830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PART 2</a:t>
            </a:r>
            <a:endParaRPr b="1" sz="8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23" name="Google Shape;523;p38"/>
          <p:cNvSpPr txBox="1"/>
          <p:nvPr/>
        </p:nvSpPr>
        <p:spPr>
          <a:xfrm>
            <a:off x="1030375" y="907900"/>
            <a:ext cx="3575700" cy="9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ora"/>
                <a:ea typeface="Lora"/>
                <a:cs typeface="Lora"/>
                <a:sym typeface="Lora"/>
              </a:rPr>
              <a:t>Contrasting the Native and New Texans reveals how each segments’ view of their Texas Identity speak to their unique situations – and identifies strategies for unity.</a:t>
            </a:r>
            <a:endParaRPr sz="13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524" name="Google Shape;524;p38"/>
          <p:cNvSpPr txBox="1"/>
          <p:nvPr/>
        </p:nvSpPr>
        <p:spPr>
          <a:xfrm>
            <a:off x="999623" y="508100"/>
            <a:ext cx="2901600" cy="18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111A18"/>
                </a:solidFill>
                <a:latin typeface="Comfortaa"/>
                <a:ea typeface="Comfortaa"/>
                <a:cs typeface="Comfortaa"/>
                <a:sym typeface="Comfortaa"/>
              </a:rPr>
              <a:t>CONTRASTING SEGMENTS</a:t>
            </a:r>
            <a:endParaRPr b="1" sz="800">
              <a:solidFill>
                <a:srgbClr val="111A1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3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/>
              <a:t>The Frontier Lab	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0" name="Google Shape;530;p39"/>
          <p:cNvSpPr txBox="1"/>
          <p:nvPr/>
        </p:nvSpPr>
        <p:spPr>
          <a:xfrm>
            <a:off x="268375" y="355900"/>
            <a:ext cx="3660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Condensed view of contrasting values</a:t>
            </a:r>
            <a:endParaRPr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31" name="Google Shape;531;p39"/>
          <p:cNvSpPr txBox="1"/>
          <p:nvPr/>
        </p:nvSpPr>
        <p:spPr>
          <a:xfrm>
            <a:off x="7353550" y="997750"/>
            <a:ext cx="1527000" cy="1283700"/>
          </a:xfrm>
          <a:prstGeom prst="rect">
            <a:avLst/>
          </a:prstGeom>
          <a:noFill/>
          <a:ln cap="flat" cmpd="sng" w="9525">
            <a:solidFill>
              <a:srgbClr val="9BADD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Only New Texans note that beyond the community feeling and accompanying safety and security, there is Happiness - Exuberance - Joy “Texans are united and love it here. In Mexico a lot of people are unsatisfied. People are happy here.” –Mariela G. (New Texan)</a:t>
            </a:r>
            <a:endParaRPr sz="7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532" name="Google Shape;532;p39"/>
          <p:cNvCxnSpPr/>
          <p:nvPr/>
        </p:nvCxnSpPr>
        <p:spPr>
          <a:xfrm rot="5400000">
            <a:off x="7655175" y="2657700"/>
            <a:ext cx="1505400" cy="776100"/>
          </a:xfrm>
          <a:prstGeom prst="bentConnector3">
            <a:avLst>
              <a:gd fmla="val 99987" name="adj1"/>
            </a:avLst>
          </a:prstGeom>
          <a:noFill/>
          <a:ln cap="flat" cmpd="sng" w="9525">
            <a:solidFill>
              <a:srgbClr val="9BADDB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533" name="Google Shape;533;p39"/>
          <p:cNvSpPr txBox="1"/>
          <p:nvPr/>
        </p:nvSpPr>
        <p:spPr>
          <a:xfrm>
            <a:off x="1961925" y="1399500"/>
            <a:ext cx="1278900" cy="15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NATIVE TEXANS</a:t>
            </a:r>
            <a:endParaRPr b="1" sz="1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34" name="Google Shape;534;p39"/>
          <p:cNvSpPr txBox="1"/>
          <p:nvPr/>
        </p:nvSpPr>
        <p:spPr>
          <a:xfrm>
            <a:off x="5532022" y="1399500"/>
            <a:ext cx="1208700" cy="15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NEW TEXANS</a:t>
            </a:r>
            <a:endParaRPr b="1" sz="1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35" name="Google Shape;535;p39"/>
          <p:cNvSpPr txBox="1"/>
          <p:nvPr/>
        </p:nvSpPr>
        <p:spPr>
          <a:xfrm>
            <a:off x="74100" y="1493350"/>
            <a:ext cx="1527000" cy="664200"/>
          </a:xfrm>
          <a:prstGeom prst="rect">
            <a:avLst/>
          </a:prstGeom>
          <a:noFill/>
          <a:ln cap="flat" cmpd="sng" w="9525">
            <a:solidFill>
              <a:srgbClr val="9BADD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Internal stability between Texans, resistance to national culture, reliable community, and sense that the state is self-contained</a:t>
            </a:r>
            <a:endParaRPr sz="700"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536" name="Google Shape;536;p39"/>
          <p:cNvCxnSpPr>
            <a:endCxn id="535" idx="3"/>
          </p:cNvCxnSpPr>
          <p:nvPr/>
        </p:nvCxnSpPr>
        <p:spPr>
          <a:xfrm rot="10800000">
            <a:off x="1601100" y="1825450"/>
            <a:ext cx="315600" cy="264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9BADDB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537" name="Google Shape;537;p39"/>
          <p:cNvSpPr txBox="1"/>
          <p:nvPr/>
        </p:nvSpPr>
        <p:spPr>
          <a:xfrm>
            <a:off x="7164925" y="2571750"/>
            <a:ext cx="1527000" cy="540300"/>
          </a:xfrm>
          <a:prstGeom prst="rect">
            <a:avLst/>
          </a:prstGeom>
          <a:noFill/>
          <a:ln cap="flat" cmpd="sng" w="9525">
            <a:solidFill>
              <a:srgbClr val="9BADD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The stability of Texan values across generations is a way to serve the rest of the nation</a:t>
            </a:r>
            <a:endParaRPr sz="7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538" name="Google Shape;538;p39"/>
          <p:cNvCxnSpPr/>
          <p:nvPr/>
        </p:nvCxnSpPr>
        <p:spPr>
          <a:xfrm flipH="1">
            <a:off x="8172675" y="3127975"/>
            <a:ext cx="294000" cy="2235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9BADDB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539" name="Google Shape;539;p39"/>
          <p:cNvSpPr txBox="1"/>
          <p:nvPr/>
        </p:nvSpPr>
        <p:spPr>
          <a:xfrm>
            <a:off x="268375" y="3901100"/>
            <a:ext cx="1527000" cy="540300"/>
          </a:xfrm>
          <a:prstGeom prst="rect">
            <a:avLst/>
          </a:prstGeom>
          <a:noFill/>
          <a:ln cap="flat" cmpd="sng" w="9525">
            <a:solidFill>
              <a:srgbClr val="9BADD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The two values “family” and “pride” are not felt as strongly by  New Texans</a:t>
            </a:r>
            <a:endParaRPr sz="700"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540" name="Google Shape;540;p39"/>
          <p:cNvCxnSpPr>
            <a:endCxn id="539" idx="0"/>
          </p:cNvCxnSpPr>
          <p:nvPr/>
        </p:nvCxnSpPr>
        <p:spPr>
          <a:xfrm flipH="1">
            <a:off x="1031875" y="3678500"/>
            <a:ext cx="665100" cy="222600"/>
          </a:xfrm>
          <a:prstGeom prst="bentConnector2">
            <a:avLst/>
          </a:prstGeom>
          <a:noFill/>
          <a:ln cap="flat" cmpd="sng" w="9525">
            <a:solidFill>
              <a:srgbClr val="9BADDB"/>
            </a:solidFill>
            <a:prstDash val="dot"/>
            <a:round/>
            <a:headEnd len="med" w="med" type="none"/>
            <a:tailEnd len="med" w="med" type="none"/>
          </a:ln>
        </p:spPr>
      </p:cxnSp>
      <p:pic>
        <p:nvPicPr>
          <p:cNvPr id="541" name="Google Shape;54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1931498"/>
            <a:ext cx="7349965" cy="2131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" name="Google Shape;54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88214"/>
            <a:ext cx="9144003" cy="4107662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4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/>
              <a:t>The Frontier Lab	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8" name="Google Shape;548;p40"/>
          <p:cNvSpPr txBox="1"/>
          <p:nvPr/>
        </p:nvSpPr>
        <p:spPr>
          <a:xfrm>
            <a:off x="268375" y="355900"/>
            <a:ext cx="36606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An in-depth look at how the deep values express themselves across segments: Native Texans</a:t>
            </a:r>
            <a:endParaRPr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Google Shape;55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228600"/>
            <a:ext cx="793216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4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/>
              <a:t>The Frontier Lab	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5" name="Google Shape;555;p41"/>
          <p:cNvSpPr txBox="1"/>
          <p:nvPr/>
        </p:nvSpPr>
        <p:spPr>
          <a:xfrm>
            <a:off x="268375" y="355900"/>
            <a:ext cx="36606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An in-depth look at how the deep values express themselves across segments: New Texans</a:t>
            </a:r>
            <a:endParaRPr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42"/>
          <p:cNvSpPr/>
          <p:nvPr/>
        </p:nvSpPr>
        <p:spPr>
          <a:xfrm>
            <a:off x="0" y="50"/>
            <a:ext cx="9786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4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/>
              <a:t>The Frontier Lab	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2" name="Google Shape;562;p42"/>
          <p:cNvSpPr txBox="1"/>
          <p:nvPr/>
        </p:nvSpPr>
        <p:spPr>
          <a:xfrm>
            <a:off x="183600" y="508100"/>
            <a:ext cx="611400" cy="1830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PART 3</a:t>
            </a:r>
            <a:endParaRPr b="1" sz="8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563" name="Google Shape;563;p42"/>
          <p:cNvGrpSpPr/>
          <p:nvPr/>
        </p:nvGrpSpPr>
        <p:grpSpPr>
          <a:xfrm>
            <a:off x="5223111" y="1439498"/>
            <a:ext cx="3393632" cy="2680272"/>
            <a:chOff x="2192850" y="637438"/>
            <a:chExt cx="4144641" cy="3260275"/>
          </a:xfrm>
        </p:grpSpPr>
        <p:pic>
          <p:nvPicPr>
            <p:cNvPr id="564" name="Google Shape;564;p4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92850" y="637438"/>
              <a:ext cx="4144641" cy="3260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5" name="Google Shape;565;p42"/>
            <p:cNvSpPr/>
            <p:nvPr/>
          </p:nvSpPr>
          <p:spPr>
            <a:xfrm>
              <a:off x="4958900" y="3171725"/>
              <a:ext cx="933000" cy="2259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6" name="Google Shape;566;p42"/>
          <p:cNvSpPr txBox="1"/>
          <p:nvPr/>
        </p:nvSpPr>
        <p:spPr>
          <a:xfrm>
            <a:off x="6525875" y="1290850"/>
            <a:ext cx="611400" cy="1830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PART 3</a:t>
            </a:r>
            <a:endParaRPr b="1" sz="8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67" name="Google Shape;567;p42"/>
          <p:cNvSpPr txBox="1"/>
          <p:nvPr/>
        </p:nvSpPr>
        <p:spPr>
          <a:xfrm>
            <a:off x="1030375" y="907900"/>
            <a:ext cx="3575700" cy="10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ora"/>
                <a:ea typeface="Lora"/>
                <a:cs typeface="Lora"/>
                <a:sym typeface="Lora"/>
              </a:rPr>
              <a:t>Contrasting the Native and New Texans reveals how each segments’ view of their Texas Identity speak to their unique situations – and identifies strategies for unity.</a:t>
            </a:r>
            <a:endParaRPr sz="13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568" name="Google Shape;568;p42"/>
          <p:cNvSpPr txBox="1"/>
          <p:nvPr/>
        </p:nvSpPr>
        <p:spPr>
          <a:xfrm>
            <a:off x="999623" y="508100"/>
            <a:ext cx="2901600" cy="18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111A18"/>
                </a:solidFill>
                <a:latin typeface="Comfortaa"/>
                <a:ea typeface="Comfortaa"/>
                <a:cs typeface="Comfortaa"/>
                <a:sym typeface="Comfortaa"/>
              </a:rPr>
              <a:t>VALUES FRAMEWORK</a:t>
            </a:r>
            <a:endParaRPr b="1" sz="800">
              <a:solidFill>
                <a:srgbClr val="111A1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43"/>
          <p:cNvSpPr txBox="1"/>
          <p:nvPr/>
        </p:nvSpPr>
        <p:spPr>
          <a:xfrm>
            <a:off x="5243100" y="3030700"/>
            <a:ext cx="3186900" cy="6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Seek Refuge and Find Hope</a:t>
            </a:r>
            <a:endParaRPr sz="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Exuberance of Freedom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574" name="Google Shape;574;p4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/>
              <a:t>The Frontier Lab	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5" name="Google Shape;575;p43"/>
          <p:cNvSpPr txBox="1"/>
          <p:nvPr/>
        </p:nvSpPr>
        <p:spPr>
          <a:xfrm>
            <a:off x="206750" y="678700"/>
            <a:ext cx="1329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Values Need States</a:t>
            </a:r>
            <a:endParaRPr sz="900"/>
          </a:p>
        </p:txBody>
      </p:sp>
      <p:sp>
        <p:nvSpPr>
          <p:cNvPr id="576" name="Google Shape;576;p43"/>
          <p:cNvSpPr txBox="1"/>
          <p:nvPr/>
        </p:nvSpPr>
        <p:spPr>
          <a:xfrm>
            <a:off x="206750" y="556800"/>
            <a:ext cx="14766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rgbClr val="CD8914"/>
                </a:solidFill>
              </a:rPr>
              <a:t>THE VALUES PLAYBOOK</a:t>
            </a:r>
            <a:endParaRPr b="1" sz="500">
              <a:solidFill>
                <a:srgbClr val="CD8914"/>
              </a:solidFill>
            </a:endParaRPr>
          </a:p>
        </p:txBody>
      </p:sp>
      <p:sp>
        <p:nvSpPr>
          <p:cNvPr id="577" name="Google Shape;577;p43"/>
          <p:cNvSpPr txBox="1"/>
          <p:nvPr/>
        </p:nvSpPr>
        <p:spPr>
          <a:xfrm>
            <a:off x="206750" y="907300"/>
            <a:ext cx="1329000" cy="6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700">
                <a:solidFill>
                  <a:schemeClr val="dk1"/>
                </a:solidFill>
              </a:rPr>
              <a:t>Texan feel their state identity more acutely when they are reacting to a variety of need states.</a:t>
            </a:r>
            <a:endParaRPr sz="700"/>
          </a:p>
        </p:txBody>
      </p:sp>
      <p:sp>
        <p:nvSpPr>
          <p:cNvPr id="578" name="Google Shape;578;p43"/>
          <p:cNvSpPr/>
          <p:nvPr/>
        </p:nvSpPr>
        <p:spPr>
          <a:xfrm>
            <a:off x="1661700" y="1656125"/>
            <a:ext cx="338700" cy="338400"/>
          </a:xfrm>
          <a:prstGeom prst="ellipse">
            <a:avLst/>
          </a:prstGeom>
          <a:solidFill>
            <a:srgbClr val="CFDB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</a:t>
            </a:r>
            <a:endParaRPr b="1"/>
          </a:p>
        </p:txBody>
      </p:sp>
      <p:sp>
        <p:nvSpPr>
          <p:cNvPr id="579" name="Google Shape;579;p43"/>
          <p:cNvSpPr/>
          <p:nvPr/>
        </p:nvSpPr>
        <p:spPr>
          <a:xfrm>
            <a:off x="1661700" y="2381513"/>
            <a:ext cx="338700" cy="338400"/>
          </a:xfrm>
          <a:prstGeom prst="ellipse">
            <a:avLst/>
          </a:prstGeom>
          <a:solidFill>
            <a:srgbClr val="CFDB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2</a:t>
            </a:r>
            <a:endParaRPr b="1"/>
          </a:p>
        </p:txBody>
      </p:sp>
      <p:sp>
        <p:nvSpPr>
          <p:cNvPr id="580" name="Google Shape;580;p43"/>
          <p:cNvSpPr/>
          <p:nvPr/>
        </p:nvSpPr>
        <p:spPr>
          <a:xfrm>
            <a:off x="5243100" y="1656125"/>
            <a:ext cx="338700" cy="338400"/>
          </a:xfrm>
          <a:prstGeom prst="ellipse">
            <a:avLst/>
          </a:prstGeom>
          <a:solidFill>
            <a:srgbClr val="CFDB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4</a:t>
            </a:r>
            <a:endParaRPr b="1"/>
          </a:p>
        </p:txBody>
      </p:sp>
      <p:sp>
        <p:nvSpPr>
          <p:cNvPr id="581" name="Google Shape;581;p43"/>
          <p:cNvSpPr/>
          <p:nvPr/>
        </p:nvSpPr>
        <p:spPr>
          <a:xfrm>
            <a:off x="5243100" y="2354400"/>
            <a:ext cx="338700" cy="338400"/>
          </a:xfrm>
          <a:prstGeom prst="ellipse">
            <a:avLst/>
          </a:prstGeom>
          <a:solidFill>
            <a:srgbClr val="CFDB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5</a:t>
            </a:r>
            <a:endParaRPr b="1"/>
          </a:p>
        </p:txBody>
      </p:sp>
      <p:sp>
        <p:nvSpPr>
          <p:cNvPr id="582" name="Google Shape;582;p43"/>
          <p:cNvSpPr/>
          <p:nvPr/>
        </p:nvSpPr>
        <p:spPr>
          <a:xfrm>
            <a:off x="1661700" y="3030700"/>
            <a:ext cx="338700" cy="338400"/>
          </a:xfrm>
          <a:prstGeom prst="ellipse">
            <a:avLst/>
          </a:prstGeom>
          <a:solidFill>
            <a:srgbClr val="CFDB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3</a:t>
            </a:r>
            <a:endParaRPr b="1"/>
          </a:p>
        </p:txBody>
      </p:sp>
      <p:sp>
        <p:nvSpPr>
          <p:cNvPr id="583" name="Google Shape;583;p43"/>
          <p:cNvSpPr txBox="1"/>
          <p:nvPr/>
        </p:nvSpPr>
        <p:spPr>
          <a:xfrm>
            <a:off x="1661700" y="1600200"/>
            <a:ext cx="3699900" cy="6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Influx of New Texans – Changing National Culture</a:t>
            </a:r>
            <a:endParaRPr sz="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 </a:t>
            </a:r>
            <a:r>
              <a:rPr lang="en" sz="800">
                <a:solidFill>
                  <a:schemeClr val="dk1"/>
                </a:solidFill>
              </a:rPr>
              <a:t>Peace</a:t>
            </a:r>
            <a:r>
              <a:rPr lang="en" sz="800">
                <a:solidFill>
                  <a:schemeClr val="dk1"/>
                </a:solidFill>
              </a:rPr>
              <a:t> of Mind &amp; Stability</a:t>
            </a:r>
            <a:endParaRPr/>
          </a:p>
        </p:txBody>
      </p:sp>
      <p:sp>
        <p:nvSpPr>
          <p:cNvPr id="584" name="Google Shape;584;p43"/>
          <p:cNvSpPr txBox="1"/>
          <p:nvPr/>
        </p:nvSpPr>
        <p:spPr>
          <a:xfrm>
            <a:off x="1661700" y="2362200"/>
            <a:ext cx="3699900" cy="8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Provide for Family, See their Flourishing &amp; Acceptance</a:t>
            </a:r>
            <a:endParaRPr sz="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Family &amp; Community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585" name="Google Shape;585;p43"/>
          <p:cNvSpPr txBox="1"/>
          <p:nvPr/>
        </p:nvSpPr>
        <p:spPr>
          <a:xfrm>
            <a:off x="1661700" y="3030700"/>
            <a:ext cx="3186900" cy="6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Reflect on Who They Are, What they Are Called to Do</a:t>
            </a:r>
            <a:endParaRPr sz="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Purpose &amp; Self-Actualization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586" name="Google Shape;586;p43"/>
          <p:cNvSpPr txBox="1"/>
          <p:nvPr/>
        </p:nvSpPr>
        <p:spPr>
          <a:xfrm>
            <a:off x="5243100" y="1600200"/>
            <a:ext cx="3317700" cy="6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Establish Legacy and Continue Traditions</a:t>
            </a:r>
            <a:endParaRPr sz="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Pride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587" name="Google Shape;587;p43"/>
          <p:cNvSpPr txBox="1"/>
          <p:nvPr/>
        </p:nvSpPr>
        <p:spPr>
          <a:xfrm>
            <a:off x="5243100" y="2362200"/>
            <a:ext cx="3447000" cy="6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Feel Connected; Relate – and Give – to Others</a:t>
            </a:r>
            <a:endParaRPr sz="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Community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588" name="Google Shape;588;p43"/>
          <p:cNvSpPr/>
          <p:nvPr/>
        </p:nvSpPr>
        <p:spPr>
          <a:xfrm>
            <a:off x="5243100" y="3030700"/>
            <a:ext cx="338700" cy="338400"/>
          </a:xfrm>
          <a:prstGeom prst="ellipse">
            <a:avLst/>
          </a:prstGeom>
          <a:solidFill>
            <a:srgbClr val="CFDB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6</a:t>
            </a:r>
            <a:endParaRPr b="1"/>
          </a:p>
        </p:txBody>
      </p:sp>
      <p:cxnSp>
        <p:nvCxnSpPr>
          <p:cNvPr id="589" name="Google Shape;589;p43"/>
          <p:cNvCxnSpPr/>
          <p:nvPr/>
        </p:nvCxnSpPr>
        <p:spPr>
          <a:xfrm>
            <a:off x="2233375" y="1905000"/>
            <a:ext cx="2365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90" name="Google Shape;590;p43"/>
          <p:cNvCxnSpPr/>
          <p:nvPr/>
        </p:nvCxnSpPr>
        <p:spPr>
          <a:xfrm>
            <a:off x="2233375" y="2667000"/>
            <a:ext cx="2365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91" name="Google Shape;591;p43"/>
          <p:cNvCxnSpPr/>
          <p:nvPr/>
        </p:nvCxnSpPr>
        <p:spPr>
          <a:xfrm>
            <a:off x="2233375" y="3352800"/>
            <a:ext cx="2365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92" name="Google Shape;592;p43"/>
          <p:cNvCxnSpPr/>
          <p:nvPr/>
        </p:nvCxnSpPr>
        <p:spPr>
          <a:xfrm>
            <a:off x="5814775" y="1905000"/>
            <a:ext cx="2365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93" name="Google Shape;593;p43"/>
          <p:cNvCxnSpPr/>
          <p:nvPr/>
        </p:nvCxnSpPr>
        <p:spPr>
          <a:xfrm>
            <a:off x="5814775" y="2667000"/>
            <a:ext cx="2365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94" name="Google Shape;594;p43"/>
          <p:cNvCxnSpPr/>
          <p:nvPr/>
        </p:nvCxnSpPr>
        <p:spPr>
          <a:xfrm>
            <a:off x="5814775" y="3352800"/>
            <a:ext cx="2365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4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/>
              <a:t>The Frontier Lab	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0" name="Google Shape;600;p44"/>
          <p:cNvSpPr txBox="1"/>
          <p:nvPr/>
        </p:nvSpPr>
        <p:spPr>
          <a:xfrm>
            <a:off x="206750" y="678700"/>
            <a:ext cx="1329000" cy="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A framework to incorporate values into strategies</a:t>
            </a:r>
            <a:endParaRPr sz="900"/>
          </a:p>
        </p:txBody>
      </p:sp>
      <p:graphicFrame>
        <p:nvGraphicFramePr>
          <p:cNvPr id="601" name="Google Shape;601;p44"/>
          <p:cNvGraphicFramePr/>
          <p:nvPr/>
        </p:nvGraphicFramePr>
        <p:xfrm>
          <a:off x="2029017" y="328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{BB7454F1-317B-4FD9-BF89-A964611E3FE7}</a:tableStyleId>
              </a:tblPr>
              <a:tblGrid>
                <a:gridCol w="1859800"/>
                <a:gridCol w="461350"/>
                <a:gridCol w="446875"/>
                <a:gridCol w="470150"/>
              </a:tblGrid>
              <a:tr h="214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400"/>
                        <a:t>STRENGTHEN</a:t>
                      </a:r>
                      <a:endParaRPr b="1" sz="4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400"/>
                        <a:t>EXPAND</a:t>
                      </a:r>
                      <a:endParaRPr b="1" sz="4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400"/>
                        <a:t>MODERNIZE</a:t>
                      </a:r>
                      <a:endParaRPr b="1" sz="4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7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500"/>
                        <a:t>PURPOSE / SELF-DETERMINATION</a:t>
                      </a:r>
                      <a:endParaRPr b="1" sz="5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BF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F2F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BF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F2F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BF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F2F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BF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F2FB"/>
                    </a:solidFill>
                  </a:tcPr>
                </a:tc>
              </a:tr>
              <a:tr h="167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/>
                        <a:t>Economic climate means you can push to </a:t>
                      </a:r>
                      <a:r>
                        <a:rPr lang="en" sz="500"/>
                        <a:t>achieve your best</a:t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BF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BF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BF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BF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0DA"/>
                    </a:solidFill>
                  </a:tcPr>
                </a:tc>
              </a:tr>
              <a:tr h="167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/>
                        <a:t>History and the Alamo shape a purpose for Texans - to fight</a:t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EAC7"/>
                    </a:solidFill>
                  </a:tcPr>
                </a:tc>
              </a:tr>
              <a:tr h="167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/>
                        <a:t>Financial security here frees you to be in a position to give</a:t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0DA"/>
                    </a:solidFill>
                  </a:tcPr>
                </a:tc>
              </a:tr>
              <a:tr h="167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/>
                        <a:t>We build confidence when subduing land and weather</a:t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EAC7"/>
                    </a:solidFill>
                  </a:tcPr>
                </a:tc>
              </a:tr>
              <a:tr h="167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/>
                        <a:t>Texans’ love for each other and gathering provides a setting to serve others</a:t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0DA"/>
                    </a:solidFill>
                  </a:tcPr>
                </a:tc>
              </a:tr>
              <a:tr h="167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/>
                        <a:t>Built-in expectations of how Texans act shape self-perception</a:t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EAC7"/>
                    </a:solidFill>
                  </a:tcPr>
                </a:tc>
              </a:tr>
              <a:tr h="167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500"/>
                        <a:t>PRIDE</a:t>
                      </a:r>
                      <a:endParaRPr b="1" sz="5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D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D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D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DF8"/>
                    </a:solidFill>
                  </a:tcPr>
                </a:tc>
              </a:tr>
              <a:tr h="167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/>
                        <a:t>You will be proud of what you achieve/how you will prosper</a:t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0DA"/>
                    </a:solidFill>
                  </a:tcPr>
                </a:tc>
              </a:tr>
              <a:tr h="167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/>
                        <a:t>Take pride in being excellent hosts and amazing your guests</a:t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EAC7"/>
                    </a:solidFill>
                  </a:tcPr>
                </a:tc>
              </a:tr>
              <a:tr h="167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/>
                        <a:t>What makes Texas </a:t>
                      </a:r>
                      <a:r>
                        <a:rPr lang="en" sz="500"/>
                        <a:t>special</a:t>
                      </a:r>
                      <a:r>
                        <a:rPr lang="en" sz="500"/>
                        <a:t> remains </a:t>
                      </a:r>
                      <a:r>
                        <a:rPr lang="en" sz="500"/>
                        <a:t>unchanged throughout the generations; a welcome going forward even in this age</a:t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0DA"/>
                    </a:solidFill>
                  </a:tcPr>
                </a:tc>
              </a:tr>
              <a:tr h="167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/>
                        <a:t>The country and world know of Texas’s </a:t>
                      </a:r>
                      <a:r>
                        <a:rPr lang="en" sz="500"/>
                        <a:t>renown</a:t>
                      </a:r>
                      <a:r>
                        <a:rPr lang="en" sz="500"/>
                        <a:t> and history</a:t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EAC7"/>
                    </a:solidFill>
                  </a:tcPr>
                </a:tc>
              </a:tr>
              <a:tr h="167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/>
                        <a:t>The American Dream is still possible to achieve in Texas</a:t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0DA"/>
                    </a:solidFill>
                  </a:tcPr>
                </a:tc>
              </a:tr>
              <a:tr h="167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500"/>
                        <a:t>COMMUNITY</a:t>
                      </a:r>
                      <a:endParaRPr b="1" sz="5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D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D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D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DF8"/>
                    </a:solidFill>
                  </a:tcPr>
                </a:tc>
              </a:tr>
              <a:tr h="167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/>
                        <a:t>Our history and generations of my family here and honoring their sacrifices reinforces my belonging</a:t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EAC7"/>
                    </a:solidFill>
                  </a:tcPr>
                </a:tc>
              </a:tr>
              <a:tr h="167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/>
                        <a:t>Vastness of Texas, with all it provides - entertainment and advancement - makes me feel contented here, not restless</a:t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0DA"/>
                    </a:solidFill>
                  </a:tcPr>
                </a:tc>
              </a:tr>
              <a:tr h="167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/>
                        <a:t>Diversity across so many facets means we are all accepted</a:t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EAC7"/>
                    </a:solidFill>
                  </a:tcPr>
                </a:tc>
              </a:tr>
              <a:tr h="167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/>
                        <a:t>Closeness of relationships and strength of community</a:t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0DA"/>
                    </a:solidFill>
                  </a:tcPr>
                </a:tc>
              </a:tr>
              <a:tr h="167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/>
                        <a:t>Conservative values/minority races or religions aren't ostracized or judged here; can live in harmony</a:t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EAC7"/>
                    </a:solidFill>
                  </a:tcPr>
                </a:tc>
              </a:tr>
              <a:tr h="167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/>
                        <a:t>The welcoming family feeling connects me to others; I do not feel isolated (as before)</a:t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0DA"/>
                    </a:solidFill>
                  </a:tcPr>
                </a:tc>
              </a:tr>
            </a:tbl>
          </a:graphicData>
        </a:graphic>
      </p:graphicFrame>
      <p:sp>
        <p:nvSpPr>
          <p:cNvPr id="602" name="Google Shape;602;p44"/>
          <p:cNvSpPr/>
          <p:nvPr/>
        </p:nvSpPr>
        <p:spPr>
          <a:xfrm>
            <a:off x="4070900" y="768400"/>
            <a:ext cx="73200" cy="73200"/>
          </a:xfrm>
          <a:prstGeom prst="ellipse">
            <a:avLst/>
          </a:prstGeom>
          <a:solidFill>
            <a:srgbClr val="E79D0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p44"/>
          <p:cNvSpPr/>
          <p:nvPr/>
        </p:nvSpPr>
        <p:spPr>
          <a:xfrm>
            <a:off x="4070900" y="942950"/>
            <a:ext cx="73200" cy="73200"/>
          </a:xfrm>
          <a:prstGeom prst="ellipse">
            <a:avLst/>
          </a:prstGeom>
          <a:solidFill>
            <a:srgbClr val="E79D0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" name="Google Shape;604;p44"/>
          <p:cNvSpPr/>
          <p:nvPr/>
        </p:nvSpPr>
        <p:spPr>
          <a:xfrm>
            <a:off x="4070900" y="1272550"/>
            <a:ext cx="73200" cy="73200"/>
          </a:xfrm>
          <a:prstGeom prst="ellipse">
            <a:avLst/>
          </a:prstGeom>
          <a:solidFill>
            <a:srgbClr val="E79D0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p44"/>
          <p:cNvSpPr/>
          <p:nvPr/>
        </p:nvSpPr>
        <p:spPr>
          <a:xfrm>
            <a:off x="4070900" y="1437350"/>
            <a:ext cx="73200" cy="73200"/>
          </a:xfrm>
          <a:prstGeom prst="ellipse">
            <a:avLst/>
          </a:prstGeom>
          <a:solidFill>
            <a:srgbClr val="E79D0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" name="Google Shape;606;p44"/>
          <p:cNvSpPr/>
          <p:nvPr/>
        </p:nvSpPr>
        <p:spPr>
          <a:xfrm>
            <a:off x="4070900" y="2012350"/>
            <a:ext cx="73200" cy="73200"/>
          </a:xfrm>
          <a:prstGeom prst="ellipse">
            <a:avLst/>
          </a:prstGeom>
          <a:solidFill>
            <a:srgbClr val="E79D0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Google Shape;607;p44"/>
          <p:cNvSpPr/>
          <p:nvPr/>
        </p:nvSpPr>
        <p:spPr>
          <a:xfrm>
            <a:off x="4070925" y="2354050"/>
            <a:ext cx="73200" cy="73200"/>
          </a:xfrm>
          <a:prstGeom prst="ellipse">
            <a:avLst/>
          </a:prstGeom>
          <a:solidFill>
            <a:srgbClr val="E79D0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Google Shape;608;p44"/>
          <p:cNvSpPr/>
          <p:nvPr/>
        </p:nvSpPr>
        <p:spPr>
          <a:xfrm>
            <a:off x="5007025" y="1685987"/>
            <a:ext cx="73200" cy="73200"/>
          </a:xfrm>
          <a:prstGeom prst="ellipse">
            <a:avLst/>
          </a:prstGeom>
          <a:solidFill>
            <a:srgbClr val="E79D0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p44"/>
          <p:cNvSpPr/>
          <p:nvPr/>
        </p:nvSpPr>
        <p:spPr>
          <a:xfrm>
            <a:off x="4070900" y="1107750"/>
            <a:ext cx="73200" cy="73200"/>
          </a:xfrm>
          <a:prstGeom prst="ellipse">
            <a:avLst/>
          </a:prstGeom>
          <a:solidFill>
            <a:srgbClr val="E79D0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" name="Google Shape;610;p44"/>
          <p:cNvSpPr/>
          <p:nvPr/>
        </p:nvSpPr>
        <p:spPr>
          <a:xfrm>
            <a:off x="5007025" y="768400"/>
            <a:ext cx="73200" cy="73200"/>
          </a:xfrm>
          <a:prstGeom prst="ellipse">
            <a:avLst/>
          </a:prstGeom>
          <a:solidFill>
            <a:srgbClr val="E79D0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p44"/>
          <p:cNvSpPr/>
          <p:nvPr/>
        </p:nvSpPr>
        <p:spPr>
          <a:xfrm>
            <a:off x="5007025" y="4224000"/>
            <a:ext cx="73200" cy="73200"/>
          </a:xfrm>
          <a:prstGeom prst="ellipse">
            <a:avLst/>
          </a:prstGeom>
          <a:solidFill>
            <a:srgbClr val="E79D0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" name="Google Shape;612;p44"/>
          <p:cNvSpPr/>
          <p:nvPr/>
        </p:nvSpPr>
        <p:spPr>
          <a:xfrm>
            <a:off x="4070925" y="2806350"/>
            <a:ext cx="73200" cy="73200"/>
          </a:xfrm>
          <a:prstGeom prst="ellipse">
            <a:avLst/>
          </a:prstGeom>
          <a:solidFill>
            <a:srgbClr val="E79D0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Google Shape;613;p44"/>
          <p:cNvSpPr/>
          <p:nvPr/>
        </p:nvSpPr>
        <p:spPr>
          <a:xfrm>
            <a:off x="5007025" y="3947500"/>
            <a:ext cx="73200" cy="73200"/>
          </a:xfrm>
          <a:prstGeom prst="ellipse">
            <a:avLst/>
          </a:prstGeom>
          <a:solidFill>
            <a:srgbClr val="E79D0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p44"/>
          <p:cNvSpPr/>
          <p:nvPr/>
        </p:nvSpPr>
        <p:spPr>
          <a:xfrm>
            <a:off x="4538963" y="2354050"/>
            <a:ext cx="73200" cy="73200"/>
          </a:xfrm>
          <a:prstGeom prst="ellipse">
            <a:avLst/>
          </a:prstGeom>
          <a:solidFill>
            <a:srgbClr val="E79D0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p44"/>
          <p:cNvSpPr/>
          <p:nvPr/>
        </p:nvSpPr>
        <p:spPr>
          <a:xfrm>
            <a:off x="4070925" y="3120300"/>
            <a:ext cx="73200" cy="73200"/>
          </a:xfrm>
          <a:prstGeom prst="ellipse">
            <a:avLst/>
          </a:prstGeom>
          <a:solidFill>
            <a:srgbClr val="E79D0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44"/>
          <p:cNvSpPr txBox="1"/>
          <p:nvPr/>
        </p:nvSpPr>
        <p:spPr>
          <a:xfrm>
            <a:off x="282950" y="1378000"/>
            <a:ext cx="1476600" cy="20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</a:rPr>
              <a:t>Three strategies for </a:t>
            </a:r>
            <a:r>
              <a:rPr lang="en" sz="500">
                <a:solidFill>
                  <a:schemeClr val="dk1"/>
                </a:solidFill>
              </a:rPr>
              <a:t>utilizing</a:t>
            </a:r>
            <a:r>
              <a:rPr lang="en" sz="500">
                <a:solidFill>
                  <a:schemeClr val="dk1"/>
                </a:solidFill>
              </a:rPr>
              <a:t> these insights for the Texas Identity:</a:t>
            </a:r>
            <a:endParaRPr sz="500">
              <a:solidFill>
                <a:schemeClr val="dk1"/>
              </a:solidFill>
            </a:endParaRPr>
          </a:p>
          <a:p>
            <a:pPr indent="0" lvl="0" marL="9144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</a:endParaRPr>
          </a:p>
          <a:p>
            <a:pPr indent="-31750" lvl="0" marL="9144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AutoNum type="arabicParenR"/>
            </a:pPr>
            <a:r>
              <a:rPr lang="en" sz="500">
                <a:solidFill>
                  <a:schemeClr val="dk1"/>
                </a:solidFill>
              </a:rPr>
              <a:t> STRENGTHEN</a:t>
            </a:r>
            <a:endParaRPr sz="5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</a:endParaRPr>
          </a:p>
          <a:p>
            <a:pPr indent="0" lvl="0" marL="9144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</a:rPr>
              <a:t>Establishing a more cohesive and consistent Texas Identity story, and deploying this as a </a:t>
            </a:r>
            <a:r>
              <a:rPr lang="en" sz="500">
                <a:solidFill>
                  <a:schemeClr val="dk1"/>
                </a:solidFill>
              </a:rPr>
              <a:t>lens for </a:t>
            </a:r>
            <a:r>
              <a:rPr lang="en" sz="500">
                <a:solidFill>
                  <a:schemeClr val="dk1"/>
                </a:solidFill>
              </a:rPr>
              <a:t>the choices and events presented to them.</a:t>
            </a:r>
            <a:endParaRPr sz="500">
              <a:solidFill>
                <a:schemeClr val="dk1"/>
              </a:solidFill>
            </a:endParaRPr>
          </a:p>
          <a:p>
            <a:pPr indent="0" lvl="0" marL="9144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</a:endParaRPr>
          </a:p>
          <a:p>
            <a:pPr indent="-31750" lvl="0" marL="9144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AutoNum type="arabicParenR"/>
            </a:pPr>
            <a:r>
              <a:rPr lang="en" sz="500">
                <a:solidFill>
                  <a:schemeClr val="dk1"/>
                </a:solidFill>
              </a:rPr>
              <a:t> EXPAND</a:t>
            </a:r>
            <a:endParaRPr sz="500">
              <a:solidFill>
                <a:schemeClr val="dk1"/>
              </a:solidFill>
            </a:endParaRPr>
          </a:p>
          <a:p>
            <a:pPr indent="0" lvl="0" marL="9144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</a:endParaRPr>
          </a:p>
          <a:p>
            <a:pPr indent="0" lvl="0" marL="9144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">
                <a:solidFill>
                  <a:schemeClr val="dk1"/>
                </a:solidFill>
              </a:rPr>
              <a:t>Growing the share of Texans who adopt the Texas Identity – in particular, where New Texans have not yet connected with the same values or pathways to value, consider expanding Native Texan values to them. </a:t>
            </a:r>
            <a:endParaRPr sz="500">
              <a:solidFill>
                <a:schemeClr val="dk1"/>
              </a:solidFill>
            </a:endParaRPr>
          </a:p>
          <a:p>
            <a:pPr indent="0" lvl="0" marL="9144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</a:endParaRPr>
          </a:p>
          <a:p>
            <a:pPr indent="-31750" lvl="0" marL="9144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AutoNum type="arabicParenR"/>
            </a:pPr>
            <a:r>
              <a:rPr lang="en" sz="500">
                <a:solidFill>
                  <a:schemeClr val="dk1"/>
                </a:solidFill>
              </a:rPr>
              <a:t> </a:t>
            </a:r>
            <a:r>
              <a:rPr lang="en" sz="500">
                <a:solidFill>
                  <a:schemeClr val="dk1"/>
                </a:solidFill>
              </a:rPr>
              <a:t>MODERNIZE</a:t>
            </a:r>
            <a:endParaRPr sz="500">
              <a:solidFill>
                <a:schemeClr val="dk1"/>
              </a:solidFill>
            </a:endParaRPr>
          </a:p>
          <a:p>
            <a:pPr indent="0" lvl="0" marL="9144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</a:endParaRPr>
          </a:p>
          <a:p>
            <a:pPr indent="0" lvl="0" marL="9144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">
                <a:solidFill>
                  <a:schemeClr val="dk1"/>
                </a:solidFill>
              </a:rPr>
              <a:t>To start, add values of New Texans to the network of Native Texans’ values. Creating a more modern and relevant identity that relates to the current social and political climate and uses insights from the New Texans’ sense of Texas Identity. </a:t>
            </a:r>
            <a:endParaRPr sz="500">
              <a:solidFill>
                <a:schemeClr val="dk1"/>
              </a:solidFill>
            </a:endParaRPr>
          </a:p>
        </p:txBody>
      </p:sp>
      <p:sp>
        <p:nvSpPr>
          <p:cNvPr id="617" name="Google Shape;617;p44"/>
          <p:cNvSpPr txBox="1"/>
          <p:nvPr/>
        </p:nvSpPr>
        <p:spPr>
          <a:xfrm>
            <a:off x="206750" y="556800"/>
            <a:ext cx="14766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rgbClr val="CD8914"/>
                </a:solidFill>
              </a:rPr>
              <a:t>THE VALUES PLAYBOOK</a:t>
            </a:r>
            <a:endParaRPr b="1" sz="500">
              <a:solidFill>
                <a:srgbClr val="CD8914"/>
              </a:solidFill>
            </a:endParaRPr>
          </a:p>
        </p:txBody>
      </p:sp>
      <p:sp>
        <p:nvSpPr>
          <p:cNvPr id="618" name="Google Shape;618;p44"/>
          <p:cNvSpPr txBox="1"/>
          <p:nvPr/>
        </p:nvSpPr>
        <p:spPr>
          <a:xfrm>
            <a:off x="307875" y="3422100"/>
            <a:ext cx="1329000" cy="954300"/>
          </a:xfrm>
          <a:prstGeom prst="rect">
            <a:avLst/>
          </a:prstGeom>
          <a:solidFill>
            <a:srgbClr val="E9EDF8"/>
          </a:solidFill>
          <a:ln cap="flat" cmpd="sng" w="9525">
            <a:solidFill>
              <a:srgbClr val="9BADD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</a:rPr>
              <a:t>For example, New Texans described their Texas experience during Covid as affirming their prioritization of protecting freedoms – they are aware of the changing national culture but haven’t yet identified what native Texans reported in terms of the gender wars; that Texas’s commitment to courtesy is another facet of defending against disintegration of American values nationally.</a:t>
            </a:r>
            <a:endParaRPr sz="500">
              <a:solidFill>
                <a:schemeClr val="dk1"/>
              </a:solidFill>
            </a:endParaRPr>
          </a:p>
        </p:txBody>
      </p:sp>
      <p:sp>
        <p:nvSpPr>
          <p:cNvPr id="619" name="Google Shape;619;p44"/>
          <p:cNvSpPr/>
          <p:nvPr/>
        </p:nvSpPr>
        <p:spPr>
          <a:xfrm>
            <a:off x="4070925" y="3710250"/>
            <a:ext cx="73200" cy="73200"/>
          </a:xfrm>
          <a:prstGeom prst="ellipse">
            <a:avLst/>
          </a:prstGeom>
          <a:solidFill>
            <a:srgbClr val="E79D0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p44"/>
          <p:cNvSpPr/>
          <p:nvPr/>
        </p:nvSpPr>
        <p:spPr>
          <a:xfrm>
            <a:off x="4528275" y="3574500"/>
            <a:ext cx="73200" cy="73200"/>
          </a:xfrm>
          <a:prstGeom prst="ellipse">
            <a:avLst/>
          </a:prstGeom>
          <a:solidFill>
            <a:srgbClr val="E79D0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p44"/>
          <p:cNvSpPr/>
          <p:nvPr/>
        </p:nvSpPr>
        <p:spPr>
          <a:xfrm>
            <a:off x="4070900" y="3600350"/>
            <a:ext cx="73200" cy="73200"/>
          </a:xfrm>
          <a:prstGeom prst="ellipse">
            <a:avLst/>
          </a:prstGeom>
          <a:solidFill>
            <a:srgbClr val="E79D0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" name="Google Shape;622;p44"/>
          <p:cNvSpPr/>
          <p:nvPr/>
        </p:nvSpPr>
        <p:spPr>
          <a:xfrm>
            <a:off x="4528275" y="3376100"/>
            <a:ext cx="73200" cy="73200"/>
          </a:xfrm>
          <a:prstGeom prst="ellipse">
            <a:avLst/>
          </a:prstGeom>
          <a:solidFill>
            <a:srgbClr val="E79D0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p44"/>
          <p:cNvSpPr/>
          <p:nvPr/>
        </p:nvSpPr>
        <p:spPr>
          <a:xfrm>
            <a:off x="4528100" y="2012350"/>
            <a:ext cx="73200" cy="73200"/>
          </a:xfrm>
          <a:prstGeom prst="ellipse">
            <a:avLst/>
          </a:prstGeom>
          <a:solidFill>
            <a:srgbClr val="E79D0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p44"/>
          <p:cNvSpPr/>
          <p:nvPr/>
        </p:nvSpPr>
        <p:spPr>
          <a:xfrm>
            <a:off x="4528100" y="2164750"/>
            <a:ext cx="73200" cy="73200"/>
          </a:xfrm>
          <a:prstGeom prst="ellipse">
            <a:avLst/>
          </a:prstGeom>
          <a:solidFill>
            <a:srgbClr val="E79D0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5" name="Google Shape;625;p44"/>
          <p:cNvSpPr/>
          <p:nvPr/>
        </p:nvSpPr>
        <p:spPr>
          <a:xfrm>
            <a:off x="4528100" y="2774350"/>
            <a:ext cx="73200" cy="73200"/>
          </a:xfrm>
          <a:prstGeom prst="ellipse">
            <a:avLst/>
          </a:prstGeom>
          <a:solidFill>
            <a:srgbClr val="E79D0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" name="Google Shape;626;p44"/>
          <p:cNvSpPr/>
          <p:nvPr/>
        </p:nvSpPr>
        <p:spPr>
          <a:xfrm>
            <a:off x="4528100" y="2621950"/>
            <a:ext cx="73200" cy="73200"/>
          </a:xfrm>
          <a:prstGeom prst="ellipse">
            <a:avLst/>
          </a:prstGeom>
          <a:solidFill>
            <a:srgbClr val="E79D0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p44"/>
          <p:cNvSpPr/>
          <p:nvPr/>
        </p:nvSpPr>
        <p:spPr>
          <a:xfrm>
            <a:off x="4070900" y="2621950"/>
            <a:ext cx="73200" cy="73200"/>
          </a:xfrm>
          <a:prstGeom prst="ellipse">
            <a:avLst/>
          </a:prstGeom>
          <a:solidFill>
            <a:srgbClr val="E79D0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628" name="Google Shape;628;p44"/>
          <p:cNvGraphicFramePr/>
          <p:nvPr/>
        </p:nvGraphicFramePr>
        <p:xfrm>
          <a:off x="5534217" y="328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{BB7454F1-317B-4FD9-BF89-A964611E3FE7}</a:tableStyleId>
              </a:tblPr>
              <a:tblGrid>
                <a:gridCol w="1859800"/>
                <a:gridCol w="461350"/>
                <a:gridCol w="446875"/>
                <a:gridCol w="470150"/>
              </a:tblGrid>
              <a:tr h="214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400"/>
                        <a:t>STRENGTHEN</a:t>
                      </a:r>
                      <a:endParaRPr b="1" sz="4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400"/>
                        <a:t>EXPAND</a:t>
                      </a:r>
                      <a:endParaRPr b="1" sz="4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400"/>
                        <a:t>MODERNIZE</a:t>
                      </a:r>
                      <a:endParaRPr b="1" sz="4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7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500"/>
                        <a:t>FAMILY</a:t>
                      </a:r>
                      <a:endParaRPr b="1" sz="5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BF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F2F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BF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F2F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BF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F2F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BF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F2FB"/>
                    </a:solidFill>
                  </a:tcPr>
                </a:tc>
              </a:tr>
              <a:tr h="167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/>
                        <a:t>Children and generations to come will stay here</a:t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BF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BF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BF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BF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0DA"/>
                    </a:solidFill>
                  </a:tcPr>
                </a:tc>
              </a:tr>
              <a:tr h="167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/>
                        <a:t>Able to provide for my family</a:t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EAC7"/>
                    </a:solidFill>
                  </a:tcPr>
                </a:tc>
              </a:tr>
              <a:tr h="167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/>
                        <a:t>Family is incorporated into the culture despite being minorities</a:t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0DA"/>
                    </a:solidFill>
                  </a:tcPr>
                </a:tc>
              </a:tr>
              <a:tr h="167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/>
                        <a:t>Values I want for my children are reinforced by culture; I can impart these values through the generations</a:t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EAC7"/>
                    </a:solidFill>
                  </a:tcPr>
                </a:tc>
              </a:tr>
              <a:tr h="167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500"/>
                        <a:t>PEACE OF MIND</a:t>
                      </a:r>
                      <a:endParaRPr b="1" sz="5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D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D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D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DF8"/>
                    </a:solidFill>
                  </a:tcPr>
                </a:tc>
              </a:tr>
              <a:tr h="167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/>
                        <a:t>State has consent of governed, shares values with citizens</a:t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0DA"/>
                    </a:solidFill>
                  </a:tcPr>
                </a:tc>
              </a:tr>
              <a:tr h="167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/>
                        <a:t>Generations of families here = stability of values into the future</a:t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EAC7"/>
                    </a:solidFill>
                  </a:tcPr>
                </a:tc>
              </a:tr>
              <a:tr h="167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/>
                        <a:t>Diversity of people in state identity feels </a:t>
                      </a:r>
                      <a:r>
                        <a:rPr lang="en" sz="500"/>
                        <a:t>reliable</a:t>
                      </a:r>
                      <a:r>
                        <a:rPr lang="en" sz="500"/>
                        <a:t>, secure</a:t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0DA"/>
                    </a:solidFill>
                  </a:tcPr>
                </a:tc>
              </a:tr>
              <a:tr h="167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/>
                        <a:t>Size of Texas ("as big as a country") gives feeling of stability</a:t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EAC7"/>
                    </a:solidFill>
                  </a:tcPr>
                </a:tc>
              </a:tr>
              <a:tr h="167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/>
                        <a:t>Culture  that is resistant to Texans turning against each other</a:t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0DA"/>
                    </a:solidFill>
                  </a:tcPr>
                </a:tc>
              </a:tr>
              <a:tr h="167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/>
                        <a:t>History, culture and traditions shape a spirit of Texas that prevents it from being corrupted by outside forces</a:t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EAC7"/>
                    </a:solidFill>
                  </a:tcPr>
                </a:tc>
              </a:tr>
              <a:tr h="171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/>
                        <a:t>Stability of knowing don't need to leave the state for anything, even to be "cultured" -- and children won't need to leave either</a:t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0DA"/>
                    </a:solidFill>
                  </a:tcPr>
                </a:tc>
              </a:tr>
              <a:tr h="167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/>
                        <a:t>Manners and "Cowboy Culture" mean gender roles unchanged: a bulwark against modern culture</a:t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EAC7"/>
                    </a:solidFill>
                  </a:tcPr>
                </a:tc>
              </a:tr>
              <a:tr h="167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/>
                        <a:t>Community and manners give a dependable, family f</a:t>
                      </a:r>
                      <a:r>
                        <a:rPr lang="en" sz="500"/>
                        <a:t>eeling</a:t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0DA"/>
                    </a:solidFill>
                  </a:tcPr>
                </a:tc>
              </a:tr>
              <a:tr h="167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/>
                        <a:t>Strong traditions, achievements, and many generations living here give a dependable consistency to the culture</a:t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EAC7"/>
                    </a:solidFill>
                  </a:tcPr>
                </a:tc>
              </a:tr>
              <a:tr h="167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/>
                        <a:t>Economic opportunity and affordability means I and my children will thrive and have a promising future</a:t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0DA"/>
                    </a:solidFill>
                  </a:tcPr>
                </a:tc>
              </a:tr>
              <a:tr h="167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500"/>
                        <a:t>EXUBERANCE OF FREEDOM</a:t>
                      </a:r>
                      <a:endParaRPr b="1" sz="5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D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D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D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DF8"/>
                    </a:solidFill>
                  </a:tcPr>
                </a:tc>
              </a:tr>
              <a:tr h="167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/>
                        <a:t>Protection of American freedom (see: Covid) and culture give hope and assurance Americanism will continue here</a:t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EAC7"/>
                    </a:solidFill>
                  </a:tcPr>
                </a:tc>
              </a:tr>
              <a:tr h="167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/>
                        <a:t>Euphoric feeling at being able to provide for family</a:t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45700" marB="45700" marR="45700" marL="457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B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0DA"/>
                    </a:solidFill>
                  </a:tcPr>
                </a:tc>
              </a:tr>
            </a:tbl>
          </a:graphicData>
        </a:graphic>
      </p:graphicFrame>
      <p:sp>
        <p:nvSpPr>
          <p:cNvPr id="629" name="Google Shape;629;p44"/>
          <p:cNvSpPr/>
          <p:nvPr/>
        </p:nvSpPr>
        <p:spPr>
          <a:xfrm>
            <a:off x="8044175" y="755000"/>
            <a:ext cx="73200" cy="73200"/>
          </a:xfrm>
          <a:prstGeom prst="ellipse">
            <a:avLst/>
          </a:prstGeom>
          <a:solidFill>
            <a:srgbClr val="E79D0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" name="Google Shape;630;p44"/>
          <p:cNvSpPr/>
          <p:nvPr/>
        </p:nvSpPr>
        <p:spPr>
          <a:xfrm>
            <a:off x="8033300" y="942950"/>
            <a:ext cx="73200" cy="73200"/>
          </a:xfrm>
          <a:prstGeom prst="ellipse">
            <a:avLst/>
          </a:prstGeom>
          <a:solidFill>
            <a:srgbClr val="E79D0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44"/>
          <p:cNvSpPr/>
          <p:nvPr/>
        </p:nvSpPr>
        <p:spPr>
          <a:xfrm>
            <a:off x="8033300" y="1272550"/>
            <a:ext cx="73200" cy="73200"/>
          </a:xfrm>
          <a:prstGeom prst="ellipse">
            <a:avLst/>
          </a:prstGeom>
          <a:solidFill>
            <a:srgbClr val="E79D0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p44"/>
          <p:cNvSpPr/>
          <p:nvPr/>
        </p:nvSpPr>
        <p:spPr>
          <a:xfrm>
            <a:off x="7576100" y="2012350"/>
            <a:ext cx="73200" cy="73200"/>
          </a:xfrm>
          <a:prstGeom prst="ellipse">
            <a:avLst/>
          </a:prstGeom>
          <a:solidFill>
            <a:srgbClr val="E79D0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44"/>
          <p:cNvSpPr/>
          <p:nvPr/>
        </p:nvSpPr>
        <p:spPr>
          <a:xfrm>
            <a:off x="7576125" y="2354050"/>
            <a:ext cx="73200" cy="73200"/>
          </a:xfrm>
          <a:prstGeom prst="ellipse">
            <a:avLst/>
          </a:prstGeom>
          <a:solidFill>
            <a:srgbClr val="E79D0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p44"/>
          <p:cNvSpPr/>
          <p:nvPr/>
        </p:nvSpPr>
        <p:spPr>
          <a:xfrm>
            <a:off x="7576100" y="1685987"/>
            <a:ext cx="73200" cy="73200"/>
          </a:xfrm>
          <a:prstGeom prst="ellipse">
            <a:avLst/>
          </a:prstGeom>
          <a:solidFill>
            <a:srgbClr val="E79D0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p44"/>
          <p:cNvSpPr/>
          <p:nvPr/>
        </p:nvSpPr>
        <p:spPr>
          <a:xfrm>
            <a:off x="8033300" y="1107750"/>
            <a:ext cx="73200" cy="73200"/>
          </a:xfrm>
          <a:prstGeom prst="ellipse">
            <a:avLst/>
          </a:prstGeom>
          <a:solidFill>
            <a:srgbClr val="E79D0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p44"/>
          <p:cNvSpPr/>
          <p:nvPr/>
        </p:nvSpPr>
        <p:spPr>
          <a:xfrm>
            <a:off x="8512225" y="4300200"/>
            <a:ext cx="73200" cy="73200"/>
          </a:xfrm>
          <a:prstGeom prst="ellipse">
            <a:avLst/>
          </a:prstGeom>
          <a:solidFill>
            <a:srgbClr val="E79D0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" name="Google Shape;637;p44"/>
          <p:cNvSpPr/>
          <p:nvPr/>
        </p:nvSpPr>
        <p:spPr>
          <a:xfrm>
            <a:off x="7576125" y="2806350"/>
            <a:ext cx="73200" cy="73200"/>
          </a:xfrm>
          <a:prstGeom prst="ellipse">
            <a:avLst/>
          </a:prstGeom>
          <a:solidFill>
            <a:srgbClr val="E79D0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8" name="Google Shape;638;p44"/>
          <p:cNvSpPr/>
          <p:nvPr/>
        </p:nvSpPr>
        <p:spPr>
          <a:xfrm>
            <a:off x="8512225" y="4099900"/>
            <a:ext cx="73200" cy="73200"/>
          </a:xfrm>
          <a:prstGeom prst="ellipse">
            <a:avLst/>
          </a:prstGeom>
          <a:solidFill>
            <a:srgbClr val="E79D0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p44"/>
          <p:cNvSpPr/>
          <p:nvPr/>
        </p:nvSpPr>
        <p:spPr>
          <a:xfrm>
            <a:off x="7576125" y="3120300"/>
            <a:ext cx="73200" cy="73200"/>
          </a:xfrm>
          <a:prstGeom prst="ellipse">
            <a:avLst/>
          </a:prstGeom>
          <a:solidFill>
            <a:srgbClr val="E79D0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p44"/>
          <p:cNvSpPr/>
          <p:nvPr/>
        </p:nvSpPr>
        <p:spPr>
          <a:xfrm>
            <a:off x="8512225" y="3710250"/>
            <a:ext cx="73200" cy="73200"/>
          </a:xfrm>
          <a:prstGeom prst="ellipse">
            <a:avLst/>
          </a:prstGeom>
          <a:solidFill>
            <a:srgbClr val="E79D0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p44"/>
          <p:cNvSpPr/>
          <p:nvPr/>
        </p:nvSpPr>
        <p:spPr>
          <a:xfrm>
            <a:off x="7576125" y="3434250"/>
            <a:ext cx="73200" cy="73200"/>
          </a:xfrm>
          <a:prstGeom prst="ellipse">
            <a:avLst/>
          </a:prstGeom>
          <a:solidFill>
            <a:srgbClr val="E79D0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" name="Google Shape;642;p44"/>
          <p:cNvSpPr/>
          <p:nvPr/>
        </p:nvSpPr>
        <p:spPr>
          <a:xfrm>
            <a:off x="7576100" y="2621950"/>
            <a:ext cx="73200" cy="73200"/>
          </a:xfrm>
          <a:prstGeom prst="ellipse">
            <a:avLst/>
          </a:prstGeom>
          <a:solidFill>
            <a:srgbClr val="E79D0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/>
          <p:nvPr/>
        </p:nvSpPr>
        <p:spPr>
          <a:xfrm>
            <a:off x="0" y="50"/>
            <a:ext cx="9786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/>
              <a:t>The Frontier Lab	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1" name="Google Shape;101;p18"/>
          <p:cNvSpPr txBox="1"/>
          <p:nvPr/>
        </p:nvSpPr>
        <p:spPr>
          <a:xfrm>
            <a:off x="999623" y="508100"/>
            <a:ext cx="2901600" cy="18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111A18"/>
                </a:solidFill>
                <a:latin typeface="Comfortaa"/>
                <a:ea typeface="Comfortaa"/>
                <a:cs typeface="Comfortaa"/>
                <a:sym typeface="Comfortaa"/>
              </a:rPr>
              <a:t>VALUES BY SEGMENT</a:t>
            </a:r>
            <a:endParaRPr b="1" sz="800">
              <a:solidFill>
                <a:srgbClr val="111A1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2" name="Google Shape;102;p18"/>
          <p:cNvSpPr txBox="1"/>
          <p:nvPr/>
        </p:nvSpPr>
        <p:spPr>
          <a:xfrm>
            <a:off x="183600" y="508100"/>
            <a:ext cx="611400" cy="183000"/>
          </a:xfrm>
          <a:prstGeom prst="rect">
            <a:avLst/>
          </a:prstGeom>
          <a:solidFill>
            <a:srgbClr val="F14C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INTRO</a:t>
            </a:r>
            <a:endParaRPr b="1" sz="8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3" name="Google Shape;103;p18"/>
          <p:cNvSpPr txBox="1"/>
          <p:nvPr/>
        </p:nvSpPr>
        <p:spPr>
          <a:xfrm>
            <a:off x="999623" y="508100"/>
            <a:ext cx="2901600" cy="18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111A18"/>
                </a:solidFill>
                <a:latin typeface="Comfortaa"/>
                <a:ea typeface="Comfortaa"/>
                <a:cs typeface="Comfortaa"/>
                <a:sym typeface="Comfortaa"/>
              </a:rPr>
              <a:t>VALUES BY SEGMENT</a:t>
            </a:r>
            <a:endParaRPr b="1" sz="800">
              <a:solidFill>
                <a:srgbClr val="111A1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104" name="Google Shape;104;p18"/>
          <p:cNvGrpSpPr/>
          <p:nvPr/>
        </p:nvGrpSpPr>
        <p:grpSpPr>
          <a:xfrm>
            <a:off x="2393997" y="1121377"/>
            <a:ext cx="5063923" cy="3526966"/>
            <a:chOff x="2192850" y="637438"/>
            <a:chExt cx="4144641" cy="3260275"/>
          </a:xfrm>
        </p:grpSpPr>
        <p:pic>
          <p:nvPicPr>
            <p:cNvPr id="105" name="Google Shape;105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92850" y="637438"/>
              <a:ext cx="4144641" cy="3260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6" name="Google Shape;106;p18"/>
            <p:cNvSpPr/>
            <p:nvPr/>
          </p:nvSpPr>
          <p:spPr>
            <a:xfrm>
              <a:off x="4958900" y="3171725"/>
              <a:ext cx="933000" cy="2259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7" name="Google Shape;107;p18"/>
          <p:cNvSpPr txBox="1"/>
          <p:nvPr/>
        </p:nvSpPr>
        <p:spPr>
          <a:xfrm>
            <a:off x="6523749" y="691100"/>
            <a:ext cx="1749000" cy="515700"/>
          </a:xfrm>
          <a:prstGeom prst="rect">
            <a:avLst/>
          </a:prstGeom>
          <a:solidFill>
            <a:srgbClr val="EEF2FB"/>
          </a:solidFill>
          <a:ln cap="flat" cmpd="sng" w="9525">
            <a:solidFill>
              <a:srgbClr val="9BADD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Values laddering research process</a:t>
            </a:r>
            <a:endParaRPr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08" name="Google Shape;108;p18"/>
          <p:cNvSpPr txBox="1"/>
          <p:nvPr/>
        </p:nvSpPr>
        <p:spPr>
          <a:xfrm>
            <a:off x="2172128" y="2972306"/>
            <a:ext cx="912300" cy="2409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PART 1</a:t>
            </a:r>
            <a:endParaRPr b="1" sz="8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2534871" y="2426761"/>
            <a:ext cx="912300" cy="2409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PART 2</a:t>
            </a:r>
            <a:endParaRPr b="1" sz="8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0" name="Google Shape;110;p18"/>
          <p:cNvSpPr txBox="1"/>
          <p:nvPr/>
        </p:nvSpPr>
        <p:spPr>
          <a:xfrm>
            <a:off x="4316696" y="1023519"/>
            <a:ext cx="912300" cy="2409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PART 3</a:t>
            </a:r>
            <a:endParaRPr b="1" sz="8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1" name="Google Shape;111;p18"/>
          <p:cNvSpPr txBox="1"/>
          <p:nvPr/>
        </p:nvSpPr>
        <p:spPr>
          <a:xfrm>
            <a:off x="6253034" y="2426761"/>
            <a:ext cx="912300" cy="2409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NEXT</a:t>
            </a:r>
            <a:endParaRPr b="1" sz="8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4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/>
              <a:t>The Frontier Lab	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48" name="Google Shape;648;p45"/>
          <p:cNvGrpSpPr/>
          <p:nvPr/>
        </p:nvGrpSpPr>
        <p:grpSpPr>
          <a:xfrm>
            <a:off x="5223111" y="1439498"/>
            <a:ext cx="3393632" cy="2680272"/>
            <a:chOff x="2192850" y="637438"/>
            <a:chExt cx="4144641" cy="3260275"/>
          </a:xfrm>
        </p:grpSpPr>
        <p:pic>
          <p:nvPicPr>
            <p:cNvPr id="649" name="Google Shape;649;p4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92850" y="637438"/>
              <a:ext cx="4144641" cy="3260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0" name="Google Shape;650;p45"/>
            <p:cNvSpPr/>
            <p:nvPr/>
          </p:nvSpPr>
          <p:spPr>
            <a:xfrm>
              <a:off x="4958900" y="3171725"/>
              <a:ext cx="933000" cy="2259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1" name="Google Shape;651;p45"/>
          <p:cNvSpPr txBox="1"/>
          <p:nvPr/>
        </p:nvSpPr>
        <p:spPr>
          <a:xfrm>
            <a:off x="1030375" y="907900"/>
            <a:ext cx="3575700" cy="10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Lora"/>
              <a:buChar char="●"/>
            </a:pPr>
            <a:r>
              <a:rPr lang="en" sz="1300">
                <a:latin typeface="Lora"/>
                <a:ea typeface="Lora"/>
                <a:cs typeface="Lora"/>
                <a:sym typeface="Lora"/>
              </a:rPr>
              <a:t>Convey the story of “Who Texans Are” back to them</a:t>
            </a:r>
            <a:endParaRPr sz="1300">
              <a:latin typeface="Lora"/>
              <a:ea typeface="Lora"/>
              <a:cs typeface="Lora"/>
              <a:sym typeface="Lora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Lora"/>
              <a:buChar char="●"/>
            </a:pPr>
            <a:r>
              <a:rPr lang="en" sz="1300">
                <a:latin typeface="Lora"/>
                <a:ea typeface="Lora"/>
                <a:cs typeface="Lora"/>
                <a:sym typeface="Lora"/>
              </a:rPr>
              <a:t>Identify opportunity areas to apply Texas Identity (policy areas, legislation, issues)</a:t>
            </a:r>
            <a:endParaRPr sz="1300">
              <a:latin typeface="Lora"/>
              <a:ea typeface="Lora"/>
              <a:cs typeface="Lora"/>
              <a:sym typeface="Lora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Lora"/>
              <a:buChar char="●"/>
            </a:pPr>
            <a:r>
              <a:rPr lang="en" sz="1300">
                <a:latin typeface="Lora"/>
                <a:ea typeface="Lora"/>
                <a:cs typeface="Lora"/>
                <a:sym typeface="Lora"/>
              </a:rPr>
              <a:t>Filter and direct expressions of the Texas Identity through the values identified</a:t>
            </a:r>
            <a:endParaRPr sz="13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652" name="Google Shape;652;p45"/>
          <p:cNvSpPr txBox="1"/>
          <p:nvPr/>
        </p:nvSpPr>
        <p:spPr>
          <a:xfrm>
            <a:off x="999623" y="508100"/>
            <a:ext cx="2901600" cy="18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111A18"/>
                </a:solidFill>
                <a:latin typeface="Comfortaa"/>
                <a:ea typeface="Comfortaa"/>
                <a:cs typeface="Comfortaa"/>
                <a:sym typeface="Comfortaa"/>
              </a:rPr>
              <a:t>NEXT STEPS</a:t>
            </a:r>
            <a:endParaRPr b="1" sz="800">
              <a:solidFill>
                <a:srgbClr val="111A1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46"/>
          <p:cNvSpPr txBox="1"/>
          <p:nvPr/>
        </p:nvSpPr>
        <p:spPr>
          <a:xfrm>
            <a:off x="400298" y="518800"/>
            <a:ext cx="2901600" cy="18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111A18"/>
                </a:solidFill>
                <a:latin typeface="Comfortaa"/>
                <a:ea typeface="Comfortaa"/>
                <a:cs typeface="Comfortaa"/>
                <a:sym typeface="Comfortaa"/>
              </a:rPr>
              <a:t>STUDY SPECIFICS</a:t>
            </a:r>
            <a:endParaRPr b="1" sz="800">
              <a:solidFill>
                <a:srgbClr val="111A1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58" name="Google Shape;658;p46"/>
          <p:cNvSpPr txBox="1"/>
          <p:nvPr/>
        </p:nvSpPr>
        <p:spPr>
          <a:xfrm>
            <a:off x="0" y="4747725"/>
            <a:ext cx="9154200" cy="39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Insights Framework</a:t>
            </a:r>
            <a:r>
              <a:rPr b="1" lang="en" sz="9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												</a:t>
            </a:r>
            <a:r>
              <a:rPr b="1" lang="en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			</a:t>
            </a:r>
            <a:r>
              <a:rPr lang="en" sz="500">
                <a:solidFill>
                  <a:srgbClr val="1F2844"/>
                </a:solidFill>
                <a:latin typeface="Lora"/>
                <a:ea typeface="Lora"/>
                <a:cs typeface="Lora"/>
                <a:sym typeface="Lora"/>
              </a:rPr>
              <a:t>The Frontier Lab </a:t>
            </a:r>
            <a:endParaRPr sz="500">
              <a:solidFill>
                <a:srgbClr val="1F2844"/>
              </a:solidFill>
              <a:latin typeface="Lora"/>
              <a:ea typeface="Lora"/>
              <a:cs typeface="Lora"/>
              <a:sym typeface="Lora"/>
            </a:endParaRPr>
          </a:p>
          <a:p>
            <a:pPr indent="457200" lvl="0" marL="7315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1F2844"/>
                </a:solidFill>
                <a:latin typeface="Lora"/>
                <a:ea typeface="Lora"/>
                <a:cs typeface="Lora"/>
                <a:sym typeface="Lora"/>
              </a:rPr>
              <a:t>for TPPF</a:t>
            </a:r>
            <a:endParaRPr sz="500">
              <a:solidFill>
                <a:srgbClr val="1F2844"/>
              </a:solidFill>
              <a:latin typeface="Lora"/>
              <a:ea typeface="Lora"/>
              <a:cs typeface="Lora"/>
              <a:sym typeface="Lora"/>
            </a:endParaRPr>
          </a:p>
          <a:p>
            <a:pPr indent="457200" lvl="0" marL="7315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rgbClr val="1F2844"/>
              </a:solidFill>
              <a:latin typeface="Lora"/>
              <a:ea typeface="Lora"/>
              <a:cs typeface="Lora"/>
              <a:sym typeface="Lora"/>
            </a:endParaRPr>
          </a:p>
        </p:txBody>
      </p:sp>
      <p:graphicFrame>
        <p:nvGraphicFramePr>
          <p:cNvPr id="659" name="Google Shape;659;p46"/>
          <p:cNvGraphicFramePr/>
          <p:nvPr/>
        </p:nvGraphicFramePr>
        <p:xfrm>
          <a:off x="787425" y="701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{7934C2F1-ED52-40DD-BE61-FE5D424B582F}</a:tableStyleId>
              </a:tblPr>
              <a:tblGrid>
                <a:gridCol w="1544850"/>
                <a:gridCol w="547125"/>
                <a:gridCol w="651750"/>
                <a:gridCol w="683925"/>
                <a:gridCol w="458625"/>
                <a:gridCol w="724150"/>
                <a:gridCol w="547125"/>
                <a:gridCol w="796575"/>
                <a:gridCol w="458625"/>
                <a:gridCol w="941400"/>
                <a:gridCol w="378175"/>
              </a:tblGrid>
              <a:tr h="159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841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841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841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841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841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841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841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841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841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841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841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7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Column 1</a:t>
                      </a:r>
                      <a:endParaRPr sz="6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3841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A568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841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841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568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Total (n)</a:t>
                      </a:r>
                      <a:endParaRPr sz="6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4A568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A568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841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841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568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(%)</a:t>
                      </a:r>
                      <a:endParaRPr sz="6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4A568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A568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841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841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568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Mexican A. (n)</a:t>
                      </a:r>
                      <a:endParaRPr sz="6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4A568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A568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841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841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568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(%)</a:t>
                      </a:r>
                      <a:endParaRPr sz="6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4A568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A568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841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841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568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African A. (n)</a:t>
                      </a:r>
                      <a:endParaRPr sz="6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4A568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A568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841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841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568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(%)</a:t>
                      </a:r>
                      <a:endParaRPr sz="6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4A568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A568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841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841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568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South Asian (n)</a:t>
                      </a:r>
                      <a:endParaRPr sz="6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4A568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A568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841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841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568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(%)</a:t>
                      </a:r>
                      <a:endParaRPr sz="6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4A568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A568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841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841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568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New Texans (n)</a:t>
                      </a:r>
                      <a:endParaRPr sz="6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4A568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A568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841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841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568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(%)</a:t>
                      </a:r>
                      <a:endParaRPr sz="6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4A568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841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841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8416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568D"/>
                    </a:solidFill>
                  </a:tcPr>
                </a:tc>
              </a:tr>
              <a:tr h="207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Total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841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60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841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100%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841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841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100%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841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841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100%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841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841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100%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841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841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100%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841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07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Women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35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58.3%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66.7%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60.0%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26.7%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80.0%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</a:tr>
              <a:tr h="207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Men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41.7%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33.3%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40.0%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73.3%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20.0%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07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18-24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3841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3.3%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0.0%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0.0%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0.0%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13.3%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07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25-34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15%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13.3%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/>
                        <a:t>6.7%</a:t>
                      </a:r>
                      <a:endParaRPr sz="500"/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20.0%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20.0%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07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35-44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45%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40.0%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40.0%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66.7%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33.3%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</a:tr>
              <a:tr h="207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45-54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18%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26.7%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26.7%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/>
                        <a:t>6.7%</a:t>
                      </a:r>
                      <a:endParaRPr sz="600"/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13.3%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07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55-70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18.3%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20.0%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26.7%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/>
                        <a:t>6.7%</a:t>
                      </a:r>
                      <a:endParaRPr sz="600"/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20.0%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</a:tr>
              <a:tr h="207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White or Caucasian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10.0%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0.0%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0.0%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0.0%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40.0%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07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Black or African American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28.3%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0.0%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100.0%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0.0%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13.3%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</a:tr>
              <a:tr h="207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Hispanic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26.7%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100.0%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0.0%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0.0%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6.7%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07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Asian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35.0%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0.0%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0.0%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100.0%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40.0%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</a:tr>
              <a:tr h="207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Trump vote (future)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48.3%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46.7%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40.0%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/>
                        <a:t>60.0%</a:t>
                      </a:r>
                      <a:endParaRPr sz="500"/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46.7%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07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Harris vote (future)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43.3%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53.3%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53.3%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26.7%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40.0%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</a:tr>
              <a:tr h="207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Unsure (future)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8.3%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0.0%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6.7%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13.3%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13.3%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598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Hindu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60%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</a:tr>
              <a:tr h="1598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Muslim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40%</a:t>
                      </a:r>
                      <a:endParaRPr sz="6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76200" marL="762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6F8F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/>
              <a:t>The Frontier Lab	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7" name="Google Shape;117;p19"/>
          <p:cNvSpPr txBox="1"/>
          <p:nvPr/>
        </p:nvSpPr>
        <p:spPr>
          <a:xfrm>
            <a:off x="5366200" y="942300"/>
            <a:ext cx="466200" cy="15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TRUMP</a:t>
            </a:r>
            <a:endParaRPr b="1" sz="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8" name="Google Shape;118;p19"/>
          <p:cNvSpPr txBox="1"/>
          <p:nvPr/>
        </p:nvSpPr>
        <p:spPr>
          <a:xfrm>
            <a:off x="268375" y="355900"/>
            <a:ext cx="3660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A closer look at the study segments</a:t>
            </a:r>
            <a:endParaRPr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19" name="Google Shape;119;p19"/>
          <p:cNvSpPr txBox="1"/>
          <p:nvPr/>
        </p:nvSpPr>
        <p:spPr>
          <a:xfrm>
            <a:off x="7117900" y="1082525"/>
            <a:ext cx="1527000" cy="540300"/>
          </a:xfrm>
          <a:prstGeom prst="rect">
            <a:avLst/>
          </a:prstGeom>
          <a:noFill/>
          <a:ln cap="flat" cmpd="sng" w="9525">
            <a:solidFill>
              <a:srgbClr val="9BADD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The study recruited only Muslims and Hindus for the South Asian segment</a:t>
            </a:r>
            <a:endParaRPr sz="7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0" name="Google Shape;120;p19"/>
          <p:cNvSpPr txBox="1"/>
          <p:nvPr/>
        </p:nvSpPr>
        <p:spPr>
          <a:xfrm>
            <a:off x="5883375" y="942300"/>
            <a:ext cx="552600" cy="15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HARRIS</a:t>
            </a:r>
            <a:endParaRPr b="1" sz="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1" name="Google Shape;121;p19"/>
          <p:cNvSpPr/>
          <p:nvPr/>
        </p:nvSpPr>
        <p:spPr>
          <a:xfrm>
            <a:off x="6684425" y="2916175"/>
            <a:ext cx="73152" cy="73152"/>
          </a:xfrm>
          <a:prstGeom prst="flowChartProcess">
            <a:avLst/>
          </a:prstGeom>
          <a:solidFill>
            <a:srgbClr val="AC9B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122" name="Google Shape;122;p19"/>
          <p:cNvSpPr/>
          <p:nvPr/>
        </p:nvSpPr>
        <p:spPr>
          <a:xfrm rot="10800000">
            <a:off x="7800909" y="1622897"/>
            <a:ext cx="91500" cy="73200"/>
          </a:xfrm>
          <a:prstGeom prst="triangle">
            <a:avLst>
              <a:gd fmla="val 47253" name="adj"/>
            </a:avLst>
          </a:prstGeom>
          <a:solidFill>
            <a:srgbClr val="9BADD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9"/>
          <p:cNvSpPr txBox="1"/>
          <p:nvPr/>
        </p:nvSpPr>
        <p:spPr>
          <a:xfrm>
            <a:off x="7797650" y="3028050"/>
            <a:ext cx="1130100" cy="15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HARRIS VOTERS (N = 26)</a:t>
            </a:r>
            <a:endParaRPr b="1" sz="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4" name="Google Shape;124;p19"/>
          <p:cNvSpPr/>
          <p:nvPr/>
        </p:nvSpPr>
        <p:spPr>
          <a:xfrm>
            <a:off x="7751213" y="3070375"/>
            <a:ext cx="73152" cy="73152"/>
          </a:xfrm>
          <a:prstGeom prst="flowChartProcess">
            <a:avLst/>
          </a:prstGeom>
          <a:solidFill>
            <a:srgbClr val="76614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125" name="Google Shape;125;p19"/>
          <p:cNvSpPr txBox="1"/>
          <p:nvPr/>
        </p:nvSpPr>
        <p:spPr>
          <a:xfrm>
            <a:off x="6730856" y="3258450"/>
            <a:ext cx="1066800" cy="15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MUSLIM (N = 6)</a:t>
            </a:r>
            <a:endParaRPr b="1" sz="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6" name="Google Shape;126;p19"/>
          <p:cNvSpPr/>
          <p:nvPr/>
        </p:nvSpPr>
        <p:spPr>
          <a:xfrm>
            <a:off x="6684413" y="3298975"/>
            <a:ext cx="73152" cy="73152"/>
          </a:xfrm>
          <a:prstGeom prst="flowChartProcess">
            <a:avLst/>
          </a:prstGeom>
          <a:solidFill>
            <a:srgbClr val="DDC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127" name="Google Shape;127;p19"/>
          <p:cNvSpPr txBox="1"/>
          <p:nvPr/>
        </p:nvSpPr>
        <p:spPr>
          <a:xfrm>
            <a:off x="6730850" y="2876550"/>
            <a:ext cx="890400" cy="15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MEN (N = 25)</a:t>
            </a:r>
            <a:endParaRPr b="1" sz="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8" name="Google Shape;128;p19"/>
          <p:cNvSpPr/>
          <p:nvPr/>
        </p:nvSpPr>
        <p:spPr>
          <a:xfrm>
            <a:off x="7751225" y="2916175"/>
            <a:ext cx="73152" cy="73152"/>
          </a:xfrm>
          <a:prstGeom prst="flowChartProcess">
            <a:avLst/>
          </a:prstGeom>
          <a:solidFill>
            <a:srgbClr val="F14C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129" name="Google Shape;129;p19"/>
          <p:cNvSpPr txBox="1"/>
          <p:nvPr/>
        </p:nvSpPr>
        <p:spPr>
          <a:xfrm>
            <a:off x="6730850" y="3409050"/>
            <a:ext cx="1130100" cy="15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HINDU (N = 9)</a:t>
            </a:r>
            <a:endParaRPr b="1" sz="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0" name="Google Shape;130;p19"/>
          <p:cNvSpPr/>
          <p:nvPr/>
        </p:nvSpPr>
        <p:spPr>
          <a:xfrm>
            <a:off x="6684413" y="3451375"/>
            <a:ext cx="73152" cy="73152"/>
          </a:xfrm>
          <a:prstGeom prst="flowChartProcess">
            <a:avLst/>
          </a:prstGeom>
          <a:solidFill>
            <a:srgbClr val="A32E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131" name="Google Shape;131;p19"/>
          <p:cNvSpPr txBox="1"/>
          <p:nvPr/>
        </p:nvSpPr>
        <p:spPr>
          <a:xfrm>
            <a:off x="6730853" y="3029850"/>
            <a:ext cx="890400" cy="15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WOMEN (N = 35)</a:t>
            </a:r>
            <a:endParaRPr b="1" sz="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2" name="Google Shape;132;p19"/>
          <p:cNvSpPr/>
          <p:nvPr/>
        </p:nvSpPr>
        <p:spPr>
          <a:xfrm>
            <a:off x="6684413" y="3070375"/>
            <a:ext cx="73152" cy="73152"/>
          </a:xfrm>
          <a:prstGeom prst="flowChartProcess">
            <a:avLst/>
          </a:prstGeom>
          <a:solidFill>
            <a:srgbClr val="FFB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133" name="Google Shape;133;p19"/>
          <p:cNvSpPr txBox="1"/>
          <p:nvPr/>
        </p:nvSpPr>
        <p:spPr>
          <a:xfrm>
            <a:off x="7797650" y="2876550"/>
            <a:ext cx="1305900" cy="15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TRUMP VOTERS (N = 29)</a:t>
            </a:r>
            <a:endParaRPr b="1" sz="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4" name="Google Shape;134;p19"/>
          <p:cNvSpPr txBox="1"/>
          <p:nvPr/>
        </p:nvSpPr>
        <p:spPr>
          <a:xfrm>
            <a:off x="479825" y="2051475"/>
            <a:ext cx="1305900" cy="540300"/>
          </a:xfrm>
          <a:prstGeom prst="rect">
            <a:avLst/>
          </a:prstGeom>
          <a:noFill/>
          <a:ln cap="flat" cmpd="sng" w="9525">
            <a:solidFill>
              <a:srgbClr val="9BADD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New Texans are defined as anyone who moved to Texas after Jan. 1, 2009</a:t>
            </a:r>
            <a:endParaRPr sz="7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5" name="Google Shape;135;p19"/>
          <p:cNvSpPr/>
          <p:nvPr/>
        </p:nvSpPr>
        <p:spPr>
          <a:xfrm rot="5400000">
            <a:off x="1771100" y="2289675"/>
            <a:ext cx="91500" cy="63900"/>
          </a:xfrm>
          <a:prstGeom prst="triangle">
            <a:avLst>
              <a:gd fmla="val 47253" name="adj"/>
            </a:avLst>
          </a:prstGeom>
          <a:solidFill>
            <a:srgbClr val="9BADD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9"/>
          <p:cNvSpPr txBox="1"/>
          <p:nvPr/>
        </p:nvSpPr>
        <p:spPr>
          <a:xfrm>
            <a:off x="503525" y="1164838"/>
            <a:ext cx="1305900" cy="416400"/>
          </a:xfrm>
          <a:prstGeom prst="rect">
            <a:avLst/>
          </a:prstGeom>
          <a:noFill/>
          <a:ln cap="flat" cmpd="sng" w="9525">
            <a:solidFill>
              <a:srgbClr val="9BADD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Specifically, Hispanic/Latino of Mexican ethnic origin</a:t>
            </a:r>
            <a:endParaRPr sz="7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19"/>
          <p:cNvSpPr/>
          <p:nvPr/>
        </p:nvSpPr>
        <p:spPr>
          <a:xfrm rot="5400000">
            <a:off x="1799950" y="1341100"/>
            <a:ext cx="91500" cy="63900"/>
          </a:xfrm>
          <a:prstGeom prst="triangle">
            <a:avLst>
              <a:gd fmla="val 47253" name="adj"/>
            </a:avLst>
          </a:prstGeom>
          <a:solidFill>
            <a:srgbClr val="9BADD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9"/>
          <p:cNvSpPr/>
          <p:nvPr/>
        </p:nvSpPr>
        <p:spPr>
          <a:xfrm>
            <a:off x="5708200" y="1853500"/>
            <a:ext cx="73152" cy="73152"/>
          </a:xfrm>
          <a:prstGeom prst="flowChartProcess">
            <a:avLst/>
          </a:prstGeom>
          <a:solidFill>
            <a:srgbClr val="F14C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139" name="Google Shape;139;p19"/>
          <p:cNvSpPr/>
          <p:nvPr/>
        </p:nvSpPr>
        <p:spPr>
          <a:xfrm>
            <a:off x="5626998" y="1853500"/>
            <a:ext cx="73152" cy="73152"/>
          </a:xfrm>
          <a:prstGeom prst="flowChartProcess">
            <a:avLst/>
          </a:prstGeom>
          <a:solidFill>
            <a:srgbClr val="F14C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140" name="Google Shape;140;p19"/>
          <p:cNvSpPr/>
          <p:nvPr/>
        </p:nvSpPr>
        <p:spPr>
          <a:xfrm>
            <a:off x="5545797" y="1853500"/>
            <a:ext cx="73152" cy="73152"/>
          </a:xfrm>
          <a:prstGeom prst="flowChartProcess">
            <a:avLst/>
          </a:prstGeom>
          <a:solidFill>
            <a:srgbClr val="F14C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141" name="Google Shape;141;p19"/>
          <p:cNvSpPr/>
          <p:nvPr/>
        </p:nvSpPr>
        <p:spPr>
          <a:xfrm>
            <a:off x="5464595" y="1853500"/>
            <a:ext cx="73152" cy="73152"/>
          </a:xfrm>
          <a:prstGeom prst="flowChartProcess">
            <a:avLst/>
          </a:prstGeom>
          <a:solidFill>
            <a:srgbClr val="F14C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142" name="Google Shape;142;p19"/>
          <p:cNvSpPr/>
          <p:nvPr/>
        </p:nvSpPr>
        <p:spPr>
          <a:xfrm>
            <a:off x="5706869" y="1937463"/>
            <a:ext cx="73152" cy="73152"/>
          </a:xfrm>
          <a:prstGeom prst="flowChartProcess">
            <a:avLst/>
          </a:prstGeom>
          <a:solidFill>
            <a:srgbClr val="F14C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143" name="Google Shape;143;p19"/>
          <p:cNvSpPr/>
          <p:nvPr/>
        </p:nvSpPr>
        <p:spPr>
          <a:xfrm>
            <a:off x="5463264" y="1937463"/>
            <a:ext cx="73152" cy="73152"/>
          </a:xfrm>
          <a:prstGeom prst="flowChartProcess">
            <a:avLst/>
          </a:prstGeom>
          <a:solidFill>
            <a:srgbClr val="F14C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144" name="Google Shape;144;p19"/>
          <p:cNvSpPr/>
          <p:nvPr/>
        </p:nvSpPr>
        <p:spPr>
          <a:xfrm>
            <a:off x="5382063" y="1937463"/>
            <a:ext cx="73152" cy="73152"/>
          </a:xfrm>
          <a:prstGeom prst="flowChartProcess">
            <a:avLst/>
          </a:prstGeom>
          <a:solidFill>
            <a:srgbClr val="F14C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145" name="Google Shape;145;p19"/>
          <p:cNvSpPr/>
          <p:nvPr/>
        </p:nvSpPr>
        <p:spPr>
          <a:xfrm>
            <a:off x="5709213" y="2240613"/>
            <a:ext cx="73152" cy="73152"/>
          </a:xfrm>
          <a:prstGeom prst="flowChartProcess">
            <a:avLst/>
          </a:prstGeom>
          <a:solidFill>
            <a:srgbClr val="F14C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146" name="Google Shape;146;p19"/>
          <p:cNvSpPr/>
          <p:nvPr/>
        </p:nvSpPr>
        <p:spPr>
          <a:xfrm>
            <a:off x="5626850" y="2240613"/>
            <a:ext cx="73152" cy="73152"/>
          </a:xfrm>
          <a:prstGeom prst="flowChartProcess">
            <a:avLst/>
          </a:prstGeom>
          <a:solidFill>
            <a:srgbClr val="F14C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147" name="Google Shape;147;p19"/>
          <p:cNvSpPr/>
          <p:nvPr/>
        </p:nvSpPr>
        <p:spPr>
          <a:xfrm>
            <a:off x="5707113" y="2327750"/>
            <a:ext cx="73152" cy="73152"/>
          </a:xfrm>
          <a:prstGeom prst="flowChartProcess">
            <a:avLst/>
          </a:prstGeom>
          <a:solidFill>
            <a:srgbClr val="F14C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148" name="Google Shape;148;p19"/>
          <p:cNvSpPr/>
          <p:nvPr/>
        </p:nvSpPr>
        <p:spPr>
          <a:xfrm>
            <a:off x="5624400" y="2327750"/>
            <a:ext cx="73152" cy="73152"/>
          </a:xfrm>
          <a:prstGeom prst="flowChartProcess">
            <a:avLst/>
          </a:prstGeom>
          <a:solidFill>
            <a:srgbClr val="F14C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149" name="Google Shape;149;p19"/>
          <p:cNvSpPr/>
          <p:nvPr/>
        </p:nvSpPr>
        <p:spPr>
          <a:xfrm>
            <a:off x="5544475" y="2327750"/>
            <a:ext cx="73152" cy="73152"/>
          </a:xfrm>
          <a:prstGeom prst="flowChartProcess">
            <a:avLst/>
          </a:prstGeom>
          <a:solidFill>
            <a:srgbClr val="F14C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150" name="Google Shape;150;p19"/>
          <p:cNvSpPr/>
          <p:nvPr/>
        </p:nvSpPr>
        <p:spPr>
          <a:xfrm>
            <a:off x="5463150" y="2327750"/>
            <a:ext cx="73152" cy="73152"/>
          </a:xfrm>
          <a:prstGeom prst="flowChartProcess">
            <a:avLst/>
          </a:prstGeom>
          <a:solidFill>
            <a:srgbClr val="F14C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151" name="Google Shape;151;p19"/>
          <p:cNvSpPr/>
          <p:nvPr/>
        </p:nvSpPr>
        <p:spPr>
          <a:xfrm>
            <a:off x="5381825" y="2327750"/>
            <a:ext cx="73152" cy="73152"/>
          </a:xfrm>
          <a:prstGeom prst="flowChartProcess">
            <a:avLst/>
          </a:prstGeom>
          <a:solidFill>
            <a:srgbClr val="F14C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152" name="Google Shape;152;p19"/>
          <p:cNvSpPr txBox="1"/>
          <p:nvPr/>
        </p:nvSpPr>
        <p:spPr>
          <a:xfrm>
            <a:off x="7788793" y="3184050"/>
            <a:ext cx="1066800" cy="15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UNSURE (N = 5)</a:t>
            </a:r>
            <a:endParaRPr b="1" sz="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3" name="Google Shape;153;p19"/>
          <p:cNvSpPr/>
          <p:nvPr/>
        </p:nvSpPr>
        <p:spPr>
          <a:xfrm>
            <a:off x="7742350" y="3224575"/>
            <a:ext cx="73152" cy="73152"/>
          </a:xfrm>
          <a:prstGeom prst="flowChartProcess">
            <a:avLst/>
          </a:prstGeom>
          <a:solidFill>
            <a:srgbClr val="CFDB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154" name="Google Shape;154;p19"/>
          <p:cNvSpPr txBox="1"/>
          <p:nvPr/>
        </p:nvSpPr>
        <p:spPr>
          <a:xfrm>
            <a:off x="5586225" y="405425"/>
            <a:ext cx="552600" cy="15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UNSURE</a:t>
            </a:r>
            <a:endParaRPr b="1" sz="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5" name="Google Shape;155;p19"/>
          <p:cNvSpPr/>
          <p:nvPr/>
        </p:nvSpPr>
        <p:spPr>
          <a:xfrm>
            <a:off x="5625667" y="1937463"/>
            <a:ext cx="73152" cy="73152"/>
          </a:xfrm>
          <a:prstGeom prst="flowChartProcess">
            <a:avLst/>
          </a:prstGeom>
          <a:solidFill>
            <a:srgbClr val="F14C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156" name="Google Shape;156;p19"/>
          <p:cNvSpPr/>
          <p:nvPr/>
        </p:nvSpPr>
        <p:spPr>
          <a:xfrm>
            <a:off x="5544466" y="1937463"/>
            <a:ext cx="73152" cy="73152"/>
          </a:xfrm>
          <a:prstGeom prst="flowChartProcess">
            <a:avLst/>
          </a:prstGeom>
          <a:solidFill>
            <a:srgbClr val="F14C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157" name="Google Shape;157;p19"/>
          <p:cNvSpPr/>
          <p:nvPr/>
        </p:nvSpPr>
        <p:spPr>
          <a:xfrm>
            <a:off x="6041889" y="1853500"/>
            <a:ext cx="73152" cy="73152"/>
          </a:xfrm>
          <a:prstGeom prst="flowChartProcess">
            <a:avLst/>
          </a:prstGeom>
          <a:solidFill>
            <a:srgbClr val="75604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158" name="Google Shape;158;p19"/>
          <p:cNvSpPr/>
          <p:nvPr/>
        </p:nvSpPr>
        <p:spPr>
          <a:xfrm>
            <a:off x="5960688" y="1853500"/>
            <a:ext cx="73152" cy="73152"/>
          </a:xfrm>
          <a:prstGeom prst="flowChartProcess">
            <a:avLst/>
          </a:prstGeom>
          <a:solidFill>
            <a:srgbClr val="75604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159" name="Google Shape;159;p19"/>
          <p:cNvSpPr/>
          <p:nvPr/>
        </p:nvSpPr>
        <p:spPr>
          <a:xfrm>
            <a:off x="6204292" y="1853500"/>
            <a:ext cx="73152" cy="73152"/>
          </a:xfrm>
          <a:prstGeom prst="flowChartProcess">
            <a:avLst/>
          </a:prstGeom>
          <a:solidFill>
            <a:srgbClr val="75604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160" name="Google Shape;160;p19"/>
          <p:cNvSpPr/>
          <p:nvPr/>
        </p:nvSpPr>
        <p:spPr>
          <a:xfrm>
            <a:off x="6123091" y="1853500"/>
            <a:ext cx="73152" cy="73152"/>
          </a:xfrm>
          <a:prstGeom prst="flowChartProcess">
            <a:avLst/>
          </a:prstGeom>
          <a:solidFill>
            <a:srgbClr val="75604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161" name="Google Shape;161;p19"/>
          <p:cNvSpPr/>
          <p:nvPr/>
        </p:nvSpPr>
        <p:spPr>
          <a:xfrm>
            <a:off x="6199000" y="1635450"/>
            <a:ext cx="73152" cy="73152"/>
          </a:xfrm>
          <a:prstGeom prst="flowChartProcess">
            <a:avLst/>
          </a:prstGeom>
          <a:solidFill>
            <a:srgbClr val="76614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162" name="Google Shape;162;p19"/>
          <p:cNvSpPr/>
          <p:nvPr/>
        </p:nvSpPr>
        <p:spPr>
          <a:xfrm>
            <a:off x="6117865" y="1635450"/>
            <a:ext cx="73152" cy="73152"/>
          </a:xfrm>
          <a:prstGeom prst="flowChartProcess">
            <a:avLst/>
          </a:prstGeom>
          <a:solidFill>
            <a:srgbClr val="76614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163" name="Google Shape;163;p19"/>
          <p:cNvSpPr/>
          <p:nvPr/>
        </p:nvSpPr>
        <p:spPr>
          <a:xfrm>
            <a:off x="6036729" y="1635450"/>
            <a:ext cx="73152" cy="73152"/>
          </a:xfrm>
          <a:prstGeom prst="flowChartProcess">
            <a:avLst/>
          </a:prstGeom>
          <a:solidFill>
            <a:srgbClr val="76614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164" name="Google Shape;164;p19"/>
          <p:cNvSpPr/>
          <p:nvPr/>
        </p:nvSpPr>
        <p:spPr>
          <a:xfrm>
            <a:off x="6036735" y="1550375"/>
            <a:ext cx="73152" cy="73152"/>
          </a:xfrm>
          <a:prstGeom prst="flowChartProcess">
            <a:avLst/>
          </a:prstGeom>
          <a:solidFill>
            <a:srgbClr val="76614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165" name="Google Shape;165;p19"/>
          <p:cNvSpPr/>
          <p:nvPr/>
        </p:nvSpPr>
        <p:spPr>
          <a:xfrm>
            <a:off x="5955600" y="1550375"/>
            <a:ext cx="73152" cy="73152"/>
          </a:xfrm>
          <a:prstGeom prst="flowChartProcess">
            <a:avLst/>
          </a:prstGeom>
          <a:solidFill>
            <a:srgbClr val="76614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166" name="Google Shape;166;p19"/>
          <p:cNvSpPr/>
          <p:nvPr/>
        </p:nvSpPr>
        <p:spPr>
          <a:xfrm>
            <a:off x="5955594" y="1635450"/>
            <a:ext cx="73152" cy="73152"/>
          </a:xfrm>
          <a:prstGeom prst="flowChartProcess">
            <a:avLst/>
          </a:prstGeom>
          <a:solidFill>
            <a:srgbClr val="76614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167" name="Google Shape;167;p19"/>
          <p:cNvSpPr/>
          <p:nvPr/>
        </p:nvSpPr>
        <p:spPr>
          <a:xfrm>
            <a:off x="6117871" y="1550375"/>
            <a:ext cx="73152" cy="73152"/>
          </a:xfrm>
          <a:prstGeom prst="flowChartProcess">
            <a:avLst/>
          </a:prstGeom>
          <a:solidFill>
            <a:srgbClr val="76614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168" name="Google Shape;168;p19"/>
          <p:cNvSpPr/>
          <p:nvPr/>
        </p:nvSpPr>
        <p:spPr>
          <a:xfrm>
            <a:off x="6280150" y="1635450"/>
            <a:ext cx="73152" cy="73152"/>
          </a:xfrm>
          <a:prstGeom prst="flowChartProcess">
            <a:avLst/>
          </a:prstGeom>
          <a:solidFill>
            <a:srgbClr val="76614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169" name="Google Shape;169;p19"/>
          <p:cNvSpPr/>
          <p:nvPr/>
        </p:nvSpPr>
        <p:spPr>
          <a:xfrm>
            <a:off x="5951100" y="2240613"/>
            <a:ext cx="73152" cy="73152"/>
          </a:xfrm>
          <a:prstGeom prst="flowChartProcess">
            <a:avLst/>
          </a:prstGeom>
          <a:solidFill>
            <a:srgbClr val="76614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170" name="Google Shape;170;p19"/>
          <p:cNvSpPr/>
          <p:nvPr/>
        </p:nvSpPr>
        <p:spPr>
          <a:xfrm>
            <a:off x="5825948" y="1550375"/>
            <a:ext cx="73152" cy="73152"/>
          </a:xfrm>
          <a:prstGeom prst="flowChartProcess">
            <a:avLst/>
          </a:prstGeom>
          <a:solidFill>
            <a:srgbClr val="CFDB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171" name="Google Shape;171;p19"/>
          <p:cNvSpPr txBox="1"/>
          <p:nvPr/>
        </p:nvSpPr>
        <p:spPr>
          <a:xfrm>
            <a:off x="3522913" y="942300"/>
            <a:ext cx="466200" cy="15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MEN</a:t>
            </a:r>
            <a:endParaRPr b="1" sz="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72" name="Google Shape;172;p19"/>
          <p:cNvSpPr txBox="1"/>
          <p:nvPr/>
        </p:nvSpPr>
        <p:spPr>
          <a:xfrm>
            <a:off x="3962388" y="942300"/>
            <a:ext cx="552600" cy="15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WOMEN</a:t>
            </a:r>
            <a:endParaRPr b="1" sz="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73" name="Google Shape;173;p19"/>
          <p:cNvSpPr/>
          <p:nvPr/>
        </p:nvSpPr>
        <p:spPr>
          <a:xfrm>
            <a:off x="4309867" y="1330363"/>
            <a:ext cx="73152" cy="73152"/>
          </a:xfrm>
          <a:prstGeom prst="flowChartProcess">
            <a:avLst/>
          </a:prstGeom>
          <a:solidFill>
            <a:srgbClr val="FEB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174" name="Google Shape;174;p19"/>
          <p:cNvSpPr/>
          <p:nvPr/>
        </p:nvSpPr>
        <p:spPr>
          <a:xfrm>
            <a:off x="4066460" y="1330363"/>
            <a:ext cx="73152" cy="73152"/>
          </a:xfrm>
          <a:prstGeom prst="flowChartProcess">
            <a:avLst/>
          </a:prstGeom>
          <a:solidFill>
            <a:srgbClr val="FEB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175" name="Google Shape;175;p19"/>
          <p:cNvSpPr/>
          <p:nvPr/>
        </p:nvSpPr>
        <p:spPr>
          <a:xfrm>
            <a:off x="3985325" y="1330363"/>
            <a:ext cx="73152" cy="73152"/>
          </a:xfrm>
          <a:prstGeom prst="flowChartProcess">
            <a:avLst/>
          </a:prstGeom>
          <a:solidFill>
            <a:srgbClr val="FEB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176" name="Google Shape;176;p19"/>
          <p:cNvSpPr/>
          <p:nvPr/>
        </p:nvSpPr>
        <p:spPr>
          <a:xfrm>
            <a:off x="4228731" y="1330363"/>
            <a:ext cx="73152" cy="73152"/>
          </a:xfrm>
          <a:prstGeom prst="flowChartProcess">
            <a:avLst/>
          </a:prstGeom>
          <a:solidFill>
            <a:srgbClr val="FEB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177" name="Google Shape;177;p19"/>
          <p:cNvSpPr/>
          <p:nvPr/>
        </p:nvSpPr>
        <p:spPr>
          <a:xfrm>
            <a:off x="4147596" y="1330363"/>
            <a:ext cx="73152" cy="73152"/>
          </a:xfrm>
          <a:prstGeom prst="flowChartProcess">
            <a:avLst/>
          </a:prstGeom>
          <a:solidFill>
            <a:srgbClr val="FEB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178" name="Google Shape;178;p19"/>
          <p:cNvSpPr/>
          <p:nvPr/>
        </p:nvSpPr>
        <p:spPr>
          <a:xfrm>
            <a:off x="4309867" y="1245575"/>
            <a:ext cx="73152" cy="73152"/>
          </a:xfrm>
          <a:prstGeom prst="flowChartProcess">
            <a:avLst/>
          </a:prstGeom>
          <a:solidFill>
            <a:srgbClr val="FEB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179" name="Google Shape;179;p19"/>
          <p:cNvSpPr/>
          <p:nvPr/>
        </p:nvSpPr>
        <p:spPr>
          <a:xfrm>
            <a:off x="4066460" y="1245575"/>
            <a:ext cx="73152" cy="73152"/>
          </a:xfrm>
          <a:prstGeom prst="flowChartProcess">
            <a:avLst/>
          </a:prstGeom>
          <a:solidFill>
            <a:srgbClr val="FEB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180" name="Google Shape;180;p19"/>
          <p:cNvSpPr/>
          <p:nvPr/>
        </p:nvSpPr>
        <p:spPr>
          <a:xfrm>
            <a:off x="3985325" y="1245575"/>
            <a:ext cx="73152" cy="73152"/>
          </a:xfrm>
          <a:prstGeom prst="flowChartProcess">
            <a:avLst/>
          </a:prstGeom>
          <a:solidFill>
            <a:srgbClr val="FEB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181" name="Google Shape;181;p19"/>
          <p:cNvSpPr/>
          <p:nvPr/>
        </p:nvSpPr>
        <p:spPr>
          <a:xfrm>
            <a:off x="4228731" y="1245575"/>
            <a:ext cx="73152" cy="73152"/>
          </a:xfrm>
          <a:prstGeom prst="flowChartProcess">
            <a:avLst/>
          </a:prstGeom>
          <a:solidFill>
            <a:srgbClr val="FEB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182" name="Google Shape;182;p19"/>
          <p:cNvSpPr/>
          <p:nvPr/>
        </p:nvSpPr>
        <p:spPr>
          <a:xfrm>
            <a:off x="4147596" y="1245575"/>
            <a:ext cx="73152" cy="73152"/>
          </a:xfrm>
          <a:prstGeom prst="flowChartProcess">
            <a:avLst/>
          </a:prstGeom>
          <a:solidFill>
            <a:srgbClr val="FEB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183" name="Google Shape;183;p19"/>
          <p:cNvSpPr txBox="1"/>
          <p:nvPr/>
        </p:nvSpPr>
        <p:spPr>
          <a:xfrm>
            <a:off x="1984602" y="1253925"/>
            <a:ext cx="637200" cy="15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MEXICAN A.</a:t>
            </a:r>
            <a:endParaRPr b="1" sz="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84" name="Google Shape;184;p19"/>
          <p:cNvCxnSpPr/>
          <p:nvPr/>
        </p:nvCxnSpPr>
        <p:spPr>
          <a:xfrm>
            <a:off x="2056275" y="1479175"/>
            <a:ext cx="4720500" cy="0"/>
          </a:xfrm>
          <a:prstGeom prst="straightConnector1">
            <a:avLst/>
          </a:prstGeom>
          <a:noFill/>
          <a:ln cap="flat" cmpd="sng" w="9525">
            <a:solidFill>
              <a:srgbClr val="CDCDC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5" name="Google Shape;185;p19"/>
          <p:cNvSpPr/>
          <p:nvPr/>
        </p:nvSpPr>
        <p:spPr>
          <a:xfrm>
            <a:off x="3797417" y="1245575"/>
            <a:ext cx="73152" cy="73152"/>
          </a:xfrm>
          <a:prstGeom prst="flowChartProcess">
            <a:avLst/>
          </a:prstGeom>
          <a:solidFill>
            <a:srgbClr val="AC9B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186" name="Google Shape;186;p19"/>
          <p:cNvSpPr/>
          <p:nvPr/>
        </p:nvSpPr>
        <p:spPr>
          <a:xfrm>
            <a:off x="3554010" y="1245575"/>
            <a:ext cx="73152" cy="73152"/>
          </a:xfrm>
          <a:prstGeom prst="flowChartProcess">
            <a:avLst/>
          </a:prstGeom>
          <a:solidFill>
            <a:srgbClr val="AC9B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187" name="Google Shape;187;p19"/>
          <p:cNvSpPr/>
          <p:nvPr/>
        </p:nvSpPr>
        <p:spPr>
          <a:xfrm>
            <a:off x="3472875" y="1245575"/>
            <a:ext cx="73152" cy="73152"/>
          </a:xfrm>
          <a:prstGeom prst="flowChartProcess">
            <a:avLst/>
          </a:prstGeom>
          <a:solidFill>
            <a:srgbClr val="AC9B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188" name="Google Shape;188;p19"/>
          <p:cNvSpPr/>
          <p:nvPr/>
        </p:nvSpPr>
        <p:spPr>
          <a:xfrm>
            <a:off x="3716281" y="1245575"/>
            <a:ext cx="73152" cy="73152"/>
          </a:xfrm>
          <a:prstGeom prst="flowChartProcess">
            <a:avLst/>
          </a:prstGeom>
          <a:solidFill>
            <a:srgbClr val="AC9B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189" name="Google Shape;189;p19"/>
          <p:cNvSpPr/>
          <p:nvPr/>
        </p:nvSpPr>
        <p:spPr>
          <a:xfrm>
            <a:off x="3635146" y="1245575"/>
            <a:ext cx="73152" cy="73152"/>
          </a:xfrm>
          <a:prstGeom prst="flowChartProcess">
            <a:avLst/>
          </a:prstGeom>
          <a:solidFill>
            <a:srgbClr val="AC9B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190" name="Google Shape;190;p19"/>
          <p:cNvSpPr/>
          <p:nvPr/>
        </p:nvSpPr>
        <p:spPr>
          <a:xfrm>
            <a:off x="4309867" y="1643500"/>
            <a:ext cx="73152" cy="73152"/>
          </a:xfrm>
          <a:prstGeom prst="flowChartProcess">
            <a:avLst/>
          </a:prstGeom>
          <a:solidFill>
            <a:srgbClr val="FEB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191" name="Google Shape;191;p19"/>
          <p:cNvSpPr/>
          <p:nvPr/>
        </p:nvSpPr>
        <p:spPr>
          <a:xfrm>
            <a:off x="4066460" y="1643500"/>
            <a:ext cx="73152" cy="73152"/>
          </a:xfrm>
          <a:prstGeom prst="flowChartProcess">
            <a:avLst/>
          </a:prstGeom>
          <a:solidFill>
            <a:srgbClr val="FEB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192" name="Google Shape;192;p19"/>
          <p:cNvSpPr/>
          <p:nvPr/>
        </p:nvSpPr>
        <p:spPr>
          <a:xfrm>
            <a:off x="3985325" y="1643500"/>
            <a:ext cx="73152" cy="73152"/>
          </a:xfrm>
          <a:prstGeom prst="flowChartProcess">
            <a:avLst/>
          </a:prstGeom>
          <a:solidFill>
            <a:srgbClr val="FEB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193" name="Google Shape;193;p19"/>
          <p:cNvSpPr/>
          <p:nvPr/>
        </p:nvSpPr>
        <p:spPr>
          <a:xfrm>
            <a:off x="4228731" y="1643500"/>
            <a:ext cx="73152" cy="73152"/>
          </a:xfrm>
          <a:prstGeom prst="flowChartProcess">
            <a:avLst/>
          </a:prstGeom>
          <a:solidFill>
            <a:srgbClr val="FEB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194" name="Google Shape;194;p19"/>
          <p:cNvSpPr/>
          <p:nvPr/>
        </p:nvSpPr>
        <p:spPr>
          <a:xfrm>
            <a:off x="4147596" y="1643500"/>
            <a:ext cx="73152" cy="73152"/>
          </a:xfrm>
          <a:prstGeom prst="flowChartProcess">
            <a:avLst/>
          </a:prstGeom>
          <a:solidFill>
            <a:srgbClr val="FEB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195" name="Google Shape;195;p19"/>
          <p:cNvSpPr/>
          <p:nvPr/>
        </p:nvSpPr>
        <p:spPr>
          <a:xfrm>
            <a:off x="4066460" y="1558725"/>
            <a:ext cx="73152" cy="73152"/>
          </a:xfrm>
          <a:prstGeom prst="flowChartProcess">
            <a:avLst/>
          </a:prstGeom>
          <a:solidFill>
            <a:srgbClr val="FEB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196" name="Google Shape;196;p19"/>
          <p:cNvSpPr/>
          <p:nvPr/>
        </p:nvSpPr>
        <p:spPr>
          <a:xfrm>
            <a:off x="3985325" y="1558725"/>
            <a:ext cx="73152" cy="73152"/>
          </a:xfrm>
          <a:prstGeom prst="flowChartProcess">
            <a:avLst/>
          </a:prstGeom>
          <a:solidFill>
            <a:srgbClr val="FEB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197" name="Google Shape;197;p19"/>
          <p:cNvSpPr/>
          <p:nvPr/>
        </p:nvSpPr>
        <p:spPr>
          <a:xfrm>
            <a:off x="4228731" y="1558713"/>
            <a:ext cx="73152" cy="73152"/>
          </a:xfrm>
          <a:prstGeom prst="flowChartProcess">
            <a:avLst/>
          </a:prstGeom>
          <a:solidFill>
            <a:srgbClr val="FEB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198" name="Google Shape;198;p19"/>
          <p:cNvSpPr/>
          <p:nvPr/>
        </p:nvSpPr>
        <p:spPr>
          <a:xfrm>
            <a:off x="4147596" y="1558725"/>
            <a:ext cx="73152" cy="73152"/>
          </a:xfrm>
          <a:prstGeom prst="flowChartProcess">
            <a:avLst/>
          </a:prstGeom>
          <a:solidFill>
            <a:srgbClr val="FEB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199" name="Google Shape;199;p19"/>
          <p:cNvSpPr txBox="1"/>
          <p:nvPr/>
        </p:nvSpPr>
        <p:spPr>
          <a:xfrm>
            <a:off x="1984602" y="1558725"/>
            <a:ext cx="637200" cy="15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AFRICAN A.</a:t>
            </a:r>
            <a:endParaRPr b="1" sz="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200" name="Google Shape;200;p19"/>
          <p:cNvCxnSpPr/>
          <p:nvPr/>
        </p:nvCxnSpPr>
        <p:spPr>
          <a:xfrm>
            <a:off x="2056275" y="1783975"/>
            <a:ext cx="4720500" cy="0"/>
          </a:xfrm>
          <a:prstGeom prst="straightConnector1">
            <a:avLst/>
          </a:prstGeom>
          <a:noFill/>
          <a:ln cap="flat" cmpd="sng" w="9525">
            <a:solidFill>
              <a:srgbClr val="CDCDC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1" name="Google Shape;201;p19"/>
          <p:cNvSpPr/>
          <p:nvPr/>
        </p:nvSpPr>
        <p:spPr>
          <a:xfrm>
            <a:off x="3797217" y="1552600"/>
            <a:ext cx="73152" cy="73152"/>
          </a:xfrm>
          <a:prstGeom prst="flowChartProcess">
            <a:avLst/>
          </a:prstGeom>
          <a:solidFill>
            <a:srgbClr val="AC9B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202" name="Google Shape;202;p19"/>
          <p:cNvSpPr/>
          <p:nvPr/>
        </p:nvSpPr>
        <p:spPr>
          <a:xfrm>
            <a:off x="4066460" y="1853500"/>
            <a:ext cx="73152" cy="73152"/>
          </a:xfrm>
          <a:prstGeom prst="flowChartProcess">
            <a:avLst/>
          </a:prstGeom>
          <a:solidFill>
            <a:srgbClr val="FEB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203" name="Google Shape;203;p19"/>
          <p:cNvSpPr/>
          <p:nvPr/>
        </p:nvSpPr>
        <p:spPr>
          <a:xfrm>
            <a:off x="3985325" y="1853500"/>
            <a:ext cx="73152" cy="73152"/>
          </a:xfrm>
          <a:prstGeom prst="flowChartProcess">
            <a:avLst/>
          </a:prstGeom>
          <a:solidFill>
            <a:srgbClr val="FEB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204" name="Google Shape;204;p19"/>
          <p:cNvSpPr/>
          <p:nvPr/>
        </p:nvSpPr>
        <p:spPr>
          <a:xfrm>
            <a:off x="4228731" y="1853500"/>
            <a:ext cx="73152" cy="73152"/>
          </a:xfrm>
          <a:prstGeom prst="flowChartProcess">
            <a:avLst/>
          </a:prstGeom>
          <a:solidFill>
            <a:srgbClr val="FEB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205" name="Google Shape;205;p19"/>
          <p:cNvSpPr/>
          <p:nvPr/>
        </p:nvSpPr>
        <p:spPr>
          <a:xfrm>
            <a:off x="4147596" y="1853500"/>
            <a:ext cx="73152" cy="73152"/>
          </a:xfrm>
          <a:prstGeom prst="flowChartProcess">
            <a:avLst/>
          </a:prstGeom>
          <a:solidFill>
            <a:srgbClr val="FEB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206" name="Google Shape;206;p19"/>
          <p:cNvSpPr txBox="1"/>
          <p:nvPr/>
        </p:nvSpPr>
        <p:spPr>
          <a:xfrm>
            <a:off x="1984602" y="1863525"/>
            <a:ext cx="637200" cy="15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S. ASIAN A.</a:t>
            </a:r>
            <a:endParaRPr b="1" sz="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207" name="Google Shape;207;p19"/>
          <p:cNvCxnSpPr/>
          <p:nvPr/>
        </p:nvCxnSpPr>
        <p:spPr>
          <a:xfrm>
            <a:off x="2056275" y="2164975"/>
            <a:ext cx="4720500" cy="0"/>
          </a:xfrm>
          <a:prstGeom prst="straightConnector1">
            <a:avLst/>
          </a:prstGeom>
          <a:noFill/>
          <a:ln cap="flat" cmpd="sng" w="9525">
            <a:solidFill>
              <a:srgbClr val="CDCDC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8" name="Google Shape;208;p19"/>
          <p:cNvSpPr/>
          <p:nvPr/>
        </p:nvSpPr>
        <p:spPr>
          <a:xfrm>
            <a:off x="4309867" y="2329300"/>
            <a:ext cx="73152" cy="73152"/>
          </a:xfrm>
          <a:prstGeom prst="flowChartProcess">
            <a:avLst/>
          </a:prstGeom>
          <a:solidFill>
            <a:srgbClr val="FEB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209" name="Google Shape;209;p19"/>
          <p:cNvSpPr/>
          <p:nvPr/>
        </p:nvSpPr>
        <p:spPr>
          <a:xfrm>
            <a:off x="4066460" y="2329313"/>
            <a:ext cx="73152" cy="73152"/>
          </a:xfrm>
          <a:prstGeom prst="flowChartProcess">
            <a:avLst/>
          </a:prstGeom>
          <a:solidFill>
            <a:srgbClr val="FEB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210" name="Google Shape;210;p19"/>
          <p:cNvSpPr/>
          <p:nvPr/>
        </p:nvSpPr>
        <p:spPr>
          <a:xfrm>
            <a:off x="3985325" y="2329313"/>
            <a:ext cx="73152" cy="73152"/>
          </a:xfrm>
          <a:prstGeom prst="flowChartProcess">
            <a:avLst/>
          </a:prstGeom>
          <a:solidFill>
            <a:srgbClr val="FEB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211" name="Google Shape;211;p19"/>
          <p:cNvSpPr/>
          <p:nvPr/>
        </p:nvSpPr>
        <p:spPr>
          <a:xfrm>
            <a:off x="4228731" y="2329300"/>
            <a:ext cx="73152" cy="73152"/>
          </a:xfrm>
          <a:prstGeom prst="flowChartProcess">
            <a:avLst/>
          </a:prstGeom>
          <a:solidFill>
            <a:srgbClr val="FEB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212" name="Google Shape;212;p19"/>
          <p:cNvSpPr/>
          <p:nvPr/>
        </p:nvSpPr>
        <p:spPr>
          <a:xfrm>
            <a:off x="4147596" y="2329313"/>
            <a:ext cx="73152" cy="73152"/>
          </a:xfrm>
          <a:prstGeom prst="flowChartProcess">
            <a:avLst/>
          </a:prstGeom>
          <a:solidFill>
            <a:srgbClr val="FEB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213" name="Google Shape;213;p19"/>
          <p:cNvSpPr/>
          <p:nvPr/>
        </p:nvSpPr>
        <p:spPr>
          <a:xfrm>
            <a:off x="4066460" y="2244525"/>
            <a:ext cx="73152" cy="73152"/>
          </a:xfrm>
          <a:prstGeom prst="flowChartProcess">
            <a:avLst/>
          </a:prstGeom>
          <a:solidFill>
            <a:srgbClr val="FEB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214" name="Google Shape;214;p19"/>
          <p:cNvSpPr/>
          <p:nvPr/>
        </p:nvSpPr>
        <p:spPr>
          <a:xfrm>
            <a:off x="3985325" y="2244525"/>
            <a:ext cx="73152" cy="73152"/>
          </a:xfrm>
          <a:prstGeom prst="flowChartProcess">
            <a:avLst/>
          </a:prstGeom>
          <a:solidFill>
            <a:srgbClr val="FEB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215" name="Google Shape;215;p19"/>
          <p:cNvSpPr txBox="1"/>
          <p:nvPr/>
        </p:nvSpPr>
        <p:spPr>
          <a:xfrm>
            <a:off x="1984600" y="2244525"/>
            <a:ext cx="727200" cy="15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NEW TEXAN</a:t>
            </a:r>
            <a:endParaRPr b="1" sz="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216" name="Google Shape;216;p19"/>
          <p:cNvCxnSpPr/>
          <p:nvPr/>
        </p:nvCxnSpPr>
        <p:spPr>
          <a:xfrm>
            <a:off x="2056275" y="2545975"/>
            <a:ext cx="4720500" cy="0"/>
          </a:xfrm>
          <a:prstGeom prst="straightConnector1">
            <a:avLst/>
          </a:prstGeom>
          <a:noFill/>
          <a:ln cap="flat" cmpd="sng" w="9525">
            <a:solidFill>
              <a:srgbClr val="CDCDC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7" name="Google Shape;217;p19"/>
          <p:cNvSpPr/>
          <p:nvPr/>
        </p:nvSpPr>
        <p:spPr>
          <a:xfrm>
            <a:off x="4309867" y="2414016"/>
            <a:ext cx="73152" cy="73152"/>
          </a:xfrm>
          <a:prstGeom prst="flowChartProcess">
            <a:avLst/>
          </a:prstGeom>
          <a:solidFill>
            <a:srgbClr val="FEB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218" name="Google Shape;218;p19"/>
          <p:cNvSpPr/>
          <p:nvPr/>
        </p:nvSpPr>
        <p:spPr>
          <a:xfrm>
            <a:off x="4066460" y="2414028"/>
            <a:ext cx="73152" cy="73152"/>
          </a:xfrm>
          <a:prstGeom prst="flowChartProcess">
            <a:avLst/>
          </a:prstGeom>
          <a:solidFill>
            <a:srgbClr val="FEB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219" name="Google Shape;219;p19"/>
          <p:cNvSpPr/>
          <p:nvPr/>
        </p:nvSpPr>
        <p:spPr>
          <a:xfrm>
            <a:off x="3985325" y="2414028"/>
            <a:ext cx="73152" cy="73152"/>
          </a:xfrm>
          <a:prstGeom prst="flowChartProcess">
            <a:avLst/>
          </a:prstGeom>
          <a:solidFill>
            <a:srgbClr val="FEB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220" name="Google Shape;220;p19"/>
          <p:cNvSpPr/>
          <p:nvPr/>
        </p:nvSpPr>
        <p:spPr>
          <a:xfrm>
            <a:off x="4228731" y="2414016"/>
            <a:ext cx="73152" cy="73152"/>
          </a:xfrm>
          <a:prstGeom prst="flowChartProcess">
            <a:avLst/>
          </a:prstGeom>
          <a:solidFill>
            <a:srgbClr val="FEB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221" name="Google Shape;221;p19"/>
          <p:cNvSpPr/>
          <p:nvPr/>
        </p:nvSpPr>
        <p:spPr>
          <a:xfrm>
            <a:off x="4147596" y="2414028"/>
            <a:ext cx="73152" cy="73152"/>
          </a:xfrm>
          <a:prstGeom prst="flowChartProcess">
            <a:avLst/>
          </a:prstGeom>
          <a:solidFill>
            <a:srgbClr val="FEB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222" name="Google Shape;222;p19"/>
          <p:cNvSpPr/>
          <p:nvPr/>
        </p:nvSpPr>
        <p:spPr>
          <a:xfrm>
            <a:off x="3797217" y="1637387"/>
            <a:ext cx="73152" cy="73152"/>
          </a:xfrm>
          <a:prstGeom prst="flowChartProcess">
            <a:avLst/>
          </a:prstGeom>
          <a:solidFill>
            <a:srgbClr val="AC9B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223" name="Google Shape;223;p19"/>
          <p:cNvSpPr/>
          <p:nvPr/>
        </p:nvSpPr>
        <p:spPr>
          <a:xfrm>
            <a:off x="3553810" y="1637387"/>
            <a:ext cx="73152" cy="73152"/>
          </a:xfrm>
          <a:prstGeom prst="flowChartProcess">
            <a:avLst/>
          </a:prstGeom>
          <a:solidFill>
            <a:srgbClr val="AC9B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224" name="Google Shape;224;p19"/>
          <p:cNvSpPr/>
          <p:nvPr/>
        </p:nvSpPr>
        <p:spPr>
          <a:xfrm>
            <a:off x="3472675" y="1637387"/>
            <a:ext cx="73152" cy="73152"/>
          </a:xfrm>
          <a:prstGeom prst="flowChartProcess">
            <a:avLst/>
          </a:prstGeom>
          <a:solidFill>
            <a:srgbClr val="AC9B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225" name="Google Shape;225;p19"/>
          <p:cNvSpPr/>
          <p:nvPr/>
        </p:nvSpPr>
        <p:spPr>
          <a:xfrm>
            <a:off x="3716081" y="1637387"/>
            <a:ext cx="73152" cy="73152"/>
          </a:xfrm>
          <a:prstGeom prst="flowChartProcess">
            <a:avLst/>
          </a:prstGeom>
          <a:solidFill>
            <a:srgbClr val="AC9B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226" name="Google Shape;226;p19"/>
          <p:cNvSpPr/>
          <p:nvPr/>
        </p:nvSpPr>
        <p:spPr>
          <a:xfrm>
            <a:off x="3634946" y="1637387"/>
            <a:ext cx="73152" cy="73152"/>
          </a:xfrm>
          <a:prstGeom prst="flowChartProcess">
            <a:avLst/>
          </a:prstGeom>
          <a:solidFill>
            <a:srgbClr val="AC9B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227" name="Google Shape;227;p19"/>
          <p:cNvSpPr/>
          <p:nvPr/>
        </p:nvSpPr>
        <p:spPr>
          <a:xfrm>
            <a:off x="3797217" y="1937463"/>
            <a:ext cx="73152" cy="73152"/>
          </a:xfrm>
          <a:prstGeom prst="flowChartProcess">
            <a:avLst/>
          </a:prstGeom>
          <a:solidFill>
            <a:srgbClr val="AC9B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228" name="Google Shape;228;p19"/>
          <p:cNvSpPr/>
          <p:nvPr/>
        </p:nvSpPr>
        <p:spPr>
          <a:xfrm>
            <a:off x="3553810" y="1937463"/>
            <a:ext cx="73152" cy="73152"/>
          </a:xfrm>
          <a:prstGeom prst="flowChartProcess">
            <a:avLst/>
          </a:prstGeom>
          <a:solidFill>
            <a:srgbClr val="AC9B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229" name="Google Shape;229;p19"/>
          <p:cNvSpPr/>
          <p:nvPr/>
        </p:nvSpPr>
        <p:spPr>
          <a:xfrm>
            <a:off x="3472675" y="1937463"/>
            <a:ext cx="73152" cy="73152"/>
          </a:xfrm>
          <a:prstGeom prst="flowChartProcess">
            <a:avLst/>
          </a:prstGeom>
          <a:solidFill>
            <a:srgbClr val="AC9B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230" name="Google Shape;230;p19"/>
          <p:cNvSpPr/>
          <p:nvPr/>
        </p:nvSpPr>
        <p:spPr>
          <a:xfrm>
            <a:off x="3716081" y="1937463"/>
            <a:ext cx="73152" cy="73152"/>
          </a:xfrm>
          <a:prstGeom prst="flowChartProcess">
            <a:avLst/>
          </a:prstGeom>
          <a:solidFill>
            <a:srgbClr val="AC9B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231" name="Google Shape;231;p19"/>
          <p:cNvSpPr/>
          <p:nvPr/>
        </p:nvSpPr>
        <p:spPr>
          <a:xfrm>
            <a:off x="3634946" y="1937463"/>
            <a:ext cx="73152" cy="73152"/>
          </a:xfrm>
          <a:prstGeom prst="flowChartProcess">
            <a:avLst/>
          </a:prstGeom>
          <a:solidFill>
            <a:srgbClr val="AC9B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232" name="Google Shape;232;p19"/>
          <p:cNvSpPr/>
          <p:nvPr/>
        </p:nvSpPr>
        <p:spPr>
          <a:xfrm>
            <a:off x="3797235" y="1853500"/>
            <a:ext cx="73152" cy="73152"/>
          </a:xfrm>
          <a:prstGeom prst="flowChartProcess">
            <a:avLst/>
          </a:prstGeom>
          <a:solidFill>
            <a:srgbClr val="AC9B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233" name="Google Shape;233;p19"/>
          <p:cNvSpPr/>
          <p:nvPr/>
        </p:nvSpPr>
        <p:spPr>
          <a:xfrm>
            <a:off x="3797217" y="2022275"/>
            <a:ext cx="73152" cy="73152"/>
          </a:xfrm>
          <a:prstGeom prst="flowChartProcess">
            <a:avLst/>
          </a:prstGeom>
          <a:solidFill>
            <a:srgbClr val="AC9B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234" name="Google Shape;234;p19"/>
          <p:cNvSpPr/>
          <p:nvPr/>
        </p:nvSpPr>
        <p:spPr>
          <a:xfrm>
            <a:off x="3553810" y="2022288"/>
            <a:ext cx="73152" cy="73152"/>
          </a:xfrm>
          <a:prstGeom prst="flowChartProcess">
            <a:avLst/>
          </a:prstGeom>
          <a:solidFill>
            <a:srgbClr val="AC9B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235" name="Google Shape;235;p19"/>
          <p:cNvSpPr/>
          <p:nvPr/>
        </p:nvSpPr>
        <p:spPr>
          <a:xfrm>
            <a:off x="3472675" y="2022288"/>
            <a:ext cx="73152" cy="73152"/>
          </a:xfrm>
          <a:prstGeom prst="flowChartProcess">
            <a:avLst/>
          </a:prstGeom>
          <a:solidFill>
            <a:srgbClr val="AC9B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236" name="Google Shape;236;p19"/>
          <p:cNvSpPr/>
          <p:nvPr/>
        </p:nvSpPr>
        <p:spPr>
          <a:xfrm>
            <a:off x="3716081" y="2022275"/>
            <a:ext cx="73152" cy="73152"/>
          </a:xfrm>
          <a:prstGeom prst="flowChartProcess">
            <a:avLst/>
          </a:prstGeom>
          <a:solidFill>
            <a:srgbClr val="AC9B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237" name="Google Shape;237;p19"/>
          <p:cNvSpPr/>
          <p:nvPr/>
        </p:nvSpPr>
        <p:spPr>
          <a:xfrm>
            <a:off x="3634946" y="2022288"/>
            <a:ext cx="73152" cy="73152"/>
          </a:xfrm>
          <a:prstGeom prst="flowChartProcess">
            <a:avLst/>
          </a:prstGeom>
          <a:solidFill>
            <a:srgbClr val="AC9B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238" name="Google Shape;238;p19"/>
          <p:cNvSpPr/>
          <p:nvPr/>
        </p:nvSpPr>
        <p:spPr>
          <a:xfrm>
            <a:off x="3797217" y="2326500"/>
            <a:ext cx="73152" cy="73152"/>
          </a:xfrm>
          <a:prstGeom prst="flowChartProcess">
            <a:avLst/>
          </a:prstGeom>
          <a:solidFill>
            <a:srgbClr val="AC9B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239" name="Google Shape;239;p19"/>
          <p:cNvSpPr/>
          <p:nvPr/>
        </p:nvSpPr>
        <p:spPr>
          <a:xfrm>
            <a:off x="3553810" y="2326513"/>
            <a:ext cx="73152" cy="73152"/>
          </a:xfrm>
          <a:prstGeom prst="flowChartProcess">
            <a:avLst/>
          </a:prstGeom>
          <a:solidFill>
            <a:srgbClr val="AC9B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240" name="Google Shape;240;p19"/>
          <p:cNvSpPr/>
          <p:nvPr/>
        </p:nvSpPr>
        <p:spPr>
          <a:xfrm>
            <a:off x="3472675" y="2326513"/>
            <a:ext cx="73152" cy="73152"/>
          </a:xfrm>
          <a:prstGeom prst="flowChartProcess">
            <a:avLst/>
          </a:prstGeom>
          <a:solidFill>
            <a:srgbClr val="AC9B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241" name="Google Shape;241;p19"/>
          <p:cNvSpPr/>
          <p:nvPr/>
        </p:nvSpPr>
        <p:spPr>
          <a:xfrm>
            <a:off x="3716081" y="2326500"/>
            <a:ext cx="73152" cy="73152"/>
          </a:xfrm>
          <a:prstGeom prst="flowChartProcess">
            <a:avLst/>
          </a:prstGeom>
          <a:solidFill>
            <a:srgbClr val="AC9B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242" name="Google Shape;242;p19"/>
          <p:cNvSpPr/>
          <p:nvPr/>
        </p:nvSpPr>
        <p:spPr>
          <a:xfrm>
            <a:off x="3634946" y="2326513"/>
            <a:ext cx="73152" cy="73152"/>
          </a:xfrm>
          <a:prstGeom prst="flowChartProcess">
            <a:avLst/>
          </a:prstGeom>
          <a:solidFill>
            <a:srgbClr val="AC9B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243" name="Google Shape;243;p19"/>
          <p:cNvSpPr/>
          <p:nvPr/>
        </p:nvSpPr>
        <p:spPr>
          <a:xfrm>
            <a:off x="3797235" y="2242538"/>
            <a:ext cx="73152" cy="73152"/>
          </a:xfrm>
          <a:prstGeom prst="flowChartProcess">
            <a:avLst/>
          </a:prstGeom>
          <a:solidFill>
            <a:srgbClr val="AC9B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244" name="Google Shape;244;p19"/>
          <p:cNvSpPr/>
          <p:nvPr/>
        </p:nvSpPr>
        <p:spPr>
          <a:xfrm>
            <a:off x="3797217" y="2411313"/>
            <a:ext cx="73152" cy="73152"/>
          </a:xfrm>
          <a:prstGeom prst="flowChartProcess">
            <a:avLst/>
          </a:prstGeom>
          <a:solidFill>
            <a:srgbClr val="AC9B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245" name="Google Shape;245;p19"/>
          <p:cNvSpPr/>
          <p:nvPr/>
        </p:nvSpPr>
        <p:spPr>
          <a:xfrm>
            <a:off x="3553810" y="2411325"/>
            <a:ext cx="73152" cy="73152"/>
          </a:xfrm>
          <a:prstGeom prst="flowChartProcess">
            <a:avLst/>
          </a:prstGeom>
          <a:solidFill>
            <a:srgbClr val="AC9B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246" name="Google Shape;246;p19"/>
          <p:cNvSpPr/>
          <p:nvPr/>
        </p:nvSpPr>
        <p:spPr>
          <a:xfrm>
            <a:off x="3472675" y="2411325"/>
            <a:ext cx="73152" cy="73152"/>
          </a:xfrm>
          <a:prstGeom prst="flowChartProcess">
            <a:avLst/>
          </a:prstGeom>
          <a:solidFill>
            <a:srgbClr val="AC9B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247" name="Google Shape;247;p19"/>
          <p:cNvSpPr/>
          <p:nvPr/>
        </p:nvSpPr>
        <p:spPr>
          <a:xfrm>
            <a:off x="3716081" y="2411313"/>
            <a:ext cx="73152" cy="73152"/>
          </a:xfrm>
          <a:prstGeom prst="flowChartProcess">
            <a:avLst/>
          </a:prstGeom>
          <a:solidFill>
            <a:srgbClr val="AC9B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248" name="Google Shape;248;p19"/>
          <p:cNvSpPr/>
          <p:nvPr/>
        </p:nvSpPr>
        <p:spPr>
          <a:xfrm>
            <a:off x="3634946" y="2411325"/>
            <a:ext cx="73152" cy="73152"/>
          </a:xfrm>
          <a:prstGeom prst="flowChartProcess">
            <a:avLst/>
          </a:prstGeom>
          <a:solidFill>
            <a:srgbClr val="AC9B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249" name="Google Shape;249;p19"/>
          <p:cNvSpPr/>
          <p:nvPr/>
        </p:nvSpPr>
        <p:spPr>
          <a:xfrm>
            <a:off x="3715685" y="2240625"/>
            <a:ext cx="73152" cy="73152"/>
          </a:xfrm>
          <a:prstGeom prst="flowChartProcess">
            <a:avLst/>
          </a:prstGeom>
          <a:solidFill>
            <a:srgbClr val="AC9B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250" name="Google Shape;250;p19"/>
          <p:cNvSpPr/>
          <p:nvPr/>
        </p:nvSpPr>
        <p:spPr>
          <a:xfrm>
            <a:off x="5696267" y="1330363"/>
            <a:ext cx="73152" cy="73152"/>
          </a:xfrm>
          <a:prstGeom prst="flowChartProcess">
            <a:avLst/>
          </a:prstGeom>
          <a:solidFill>
            <a:srgbClr val="F14C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251" name="Google Shape;251;p19"/>
          <p:cNvSpPr/>
          <p:nvPr/>
        </p:nvSpPr>
        <p:spPr>
          <a:xfrm>
            <a:off x="5452860" y="1330363"/>
            <a:ext cx="73152" cy="73152"/>
          </a:xfrm>
          <a:prstGeom prst="flowChartProcess">
            <a:avLst/>
          </a:prstGeom>
          <a:solidFill>
            <a:srgbClr val="F14C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252" name="Google Shape;252;p19"/>
          <p:cNvSpPr/>
          <p:nvPr/>
        </p:nvSpPr>
        <p:spPr>
          <a:xfrm>
            <a:off x="5371725" y="1330363"/>
            <a:ext cx="73152" cy="73152"/>
          </a:xfrm>
          <a:prstGeom prst="flowChartProcess">
            <a:avLst/>
          </a:prstGeom>
          <a:solidFill>
            <a:srgbClr val="F14C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253" name="Google Shape;253;p19"/>
          <p:cNvSpPr/>
          <p:nvPr/>
        </p:nvSpPr>
        <p:spPr>
          <a:xfrm>
            <a:off x="5615131" y="1330363"/>
            <a:ext cx="73152" cy="73152"/>
          </a:xfrm>
          <a:prstGeom prst="flowChartProcess">
            <a:avLst/>
          </a:prstGeom>
          <a:solidFill>
            <a:srgbClr val="F14C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254" name="Google Shape;254;p19"/>
          <p:cNvSpPr/>
          <p:nvPr/>
        </p:nvSpPr>
        <p:spPr>
          <a:xfrm>
            <a:off x="5533996" y="1330363"/>
            <a:ext cx="73152" cy="73152"/>
          </a:xfrm>
          <a:prstGeom prst="flowChartProcess">
            <a:avLst/>
          </a:prstGeom>
          <a:solidFill>
            <a:srgbClr val="F14C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255" name="Google Shape;255;p19"/>
          <p:cNvSpPr/>
          <p:nvPr/>
        </p:nvSpPr>
        <p:spPr>
          <a:xfrm>
            <a:off x="5696267" y="1245575"/>
            <a:ext cx="73152" cy="73152"/>
          </a:xfrm>
          <a:prstGeom prst="flowChartProcess">
            <a:avLst/>
          </a:prstGeom>
          <a:solidFill>
            <a:srgbClr val="F14C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256" name="Google Shape;256;p19"/>
          <p:cNvSpPr/>
          <p:nvPr/>
        </p:nvSpPr>
        <p:spPr>
          <a:xfrm>
            <a:off x="5615131" y="1245575"/>
            <a:ext cx="73152" cy="73152"/>
          </a:xfrm>
          <a:prstGeom prst="flowChartProcess">
            <a:avLst/>
          </a:prstGeom>
          <a:solidFill>
            <a:srgbClr val="F14C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257" name="Google Shape;257;p19"/>
          <p:cNvSpPr/>
          <p:nvPr/>
        </p:nvSpPr>
        <p:spPr>
          <a:xfrm>
            <a:off x="5696267" y="1635162"/>
            <a:ext cx="73152" cy="73152"/>
          </a:xfrm>
          <a:prstGeom prst="flowChartProcess">
            <a:avLst/>
          </a:prstGeom>
          <a:solidFill>
            <a:srgbClr val="F14C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258" name="Google Shape;258;p19"/>
          <p:cNvSpPr/>
          <p:nvPr/>
        </p:nvSpPr>
        <p:spPr>
          <a:xfrm>
            <a:off x="5452860" y="1635175"/>
            <a:ext cx="73152" cy="73152"/>
          </a:xfrm>
          <a:prstGeom prst="flowChartProcess">
            <a:avLst/>
          </a:prstGeom>
          <a:solidFill>
            <a:srgbClr val="F14C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259" name="Google Shape;259;p19"/>
          <p:cNvSpPr/>
          <p:nvPr/>
        </p:nvSpPr>
        <p:spPr>
          <a:xfrm>
            <a:off x="5371725" y="1635175"/>
            <a:ext cx="73152" cy="73152"/>
          </a:xfrm>
          <a:prstGeom prst="flowChartProcess">
            <a:avLst/>
          </a:prstGeom>
          <a:solidFill>
            <a:srgbClr val="F14C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260" name="Google Shape;260;p19"/>
          <p:cNvSpPr/>
          <p:nvPr/>
        </p:nvSpPr>
        <p:spPr>
          <a:xfrm>
            <a:off x="5615131" y="1635162"/>
            <a:ext cx="73152" cy="73152"/>
          </a:xfrm>
          <a:prstGeom prst="flowChartProcess">
            <a:avLst/>
          </a:prstGeom>
          <a:solidFill>
            <a:srgbClr val="F14C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261" name="Google Shape;261;p19"/>
          <p:cNvSpPr/>
          <p:nvPr/>
        </p:nvSpPr>
        <p:spPr>
          <a:xfrm>
            <a:off x="5533996" y="1635175"/>
            <a:ext cx="73152" cy="73152"/>
          </a:xfrm>
          <a:prstGeom prst="flowChartProcess">
            <a:avLst/>
          </a:prstGeom>
          <a:solidFill>
            <a:srgbClr val="F14C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262" name="Google Shape;262;p19"/>
          <p:cNvSpPr/>
          <p:nvPr/>
        </p:nvSpPr>
        <p:spPr>
          <a:xfrm>
            <a:off x="5696267" y="1550375"/>
            <a:ext cx="73152" cy="73152"/>
          </a:xfrm>
          <a:prstGeom prst="flowChartProcess">
            <a:avLst/>
          </a:prstGeom>
          <a:solidFill>
            <a:srgbClr val="F14C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263" name="Google Shape;263;p19"/>
          <p:cNvSpPr/>
          <p:nvPr/>
        </p:nvSpPr>
        <p:spPr>
          <a:xfrm>
            <a:off x="5825960" y="1853500"/>
            <a:ext cx="73152" cy="73152"/>
          </a:xfrm>
          <a:prstGeom prst="flowChartProcess">
            <a:avLst/>
          </a:prstGeom>
          <a:solidFill>
            <a:srgbClr val="CFDB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264" name="Google Shape;264;p19"/>
          <p:cNvSpPr/>
          <p:nvPr/>
        </p:nvSpPr>
        <p:spPr>
          <a:xfrm>
            <a:off x="5825950" y="1937463"/>
            <a:ext cx="73152" cy="73152"/>
          </a:xfrm>
          <a:prstGeom prst="flowChartProcess">
            <a:avLst/>
          </a:prstGeom>
          <a:solidFill>
            <a:srgbClr val="CFDB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265" name="Google Shape;265;p19"/>
          <p:cNvSpPr/>
          <p:nvPr/>
        </p:nvSpPr>
        <p:spPr>
          <a:xfrm>
            <a:off x="5818788" y="2327750"/>
            <a:ext cx="73152" cy="73152"/>
          </a:xfrm>
          <a:prstGeom prst="flowChartProcess">
            <a:avLst/>
          </a:prstGeom>
          <a:solidFill>
            <a:srgbClr val="CFDB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266" name="Google Shape;266;p19"/>
          <p:cNvSpPr/>
          <p:nvPr/>
        </p:nvSpPr>
        <p:spPr>
          <a:xfrm>
            <a:off x="5818788" y="2240613"/>
            <a:ext cx="73152" cy="73152"/>
          </a:xfrm>
          <a:prstGeom prst="flowChartProcess">
            <a:avLst/>
          </a:prstGeom>
          <a:solidFill>
            <a:srgbClr val="CFDB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cxnSp>
        <p:nvCxnSpPr>
          <p:cNvPr id="267" name="Google Shape;267;p19"/>
          <p:cNvCxnSpPr>
            <a:stCxn id="154" idx="2"/>
            <a:endCxn id="170" idx="0"/>
          </p:cNvCxnSpPr>
          <p:nvPr/>
        </p:nvCxnSpPr>
        <p:spPr>
          <a:xfrm flipH="1" rot="-5400000">
            <a:off x="5367375" y="1054775"/>
            <a:ext cx="990900" cy="600"/>
          </a:xfrm>
          <a:prstGeom prst="bentConnector3">
            <a:avLst>
              <a:gd fmla="val 49992" name="adj1"/>
            </a:avLst>
          </a:prstGeom>
          <a:noFill/>
          <a:ln cap="flat" cmpd="sng" w="9525">
            <a:solidFill>
              <a:srgbClr val="CFDBF6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268" name="Google Shape;268;p19"/>
          <p:cNvSpPr/>
          <p:nvPr/>
        </p:nvSpPr>
        <p:spPr>
          <a:xfrm>
            <a:off x="6275642" y="2327750"/>
            <a:ext cx="73152" cy="73152"/>
          </a:xfrm>
          <a:prstGeom prst="flowChartProcess">
            <a:avLst/>
          </a:prstGeom>
          <a:solidFill>
            <a:srgbClr val="76614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269" name="Google Shape;269;p19"/>
          <p:cNvSpPr/>
          <p:nvPr/>
        </p:nvSpPr>
        <p:spPr>
          <a:xfrm>
            <a:off x="6032235" y="2327750"/>
            <a:ext cx="73152" cy="73152"/>
          </a:xfrm>
          <a:prstGeom prst="flowChartProcess">
            <a:avLst/>
          </a:prstGeom>
          <a:solidFill>
            <a:srgbClr val="76614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270" name="Google Shape;270;p19"/>
          <p:cNvSpPr/>
          <p:nvPr/>
        </p:nvSpPr>
        <p:spPr>
          <a:xfrm>
            <a:off x="5951100" y="2327750"/>
            <a:ext cx="73152" cy="73152"/>
          </a:xfrm>
          <a:prstGeom prst="flowChartProcess">
            <a:avLst/>
          </a:prstGeom>
          <a:solidFill>
            <a:srgbClr val="76614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271" name="Google Shape;271;p19"/>
          <p:cNvSpPr/>
          <p:nvPr/>
        </p:nvSpPr>
        <p:spPr>
          <a:xfrm>
            <a:off x="6194506" y="2327750"/>
            <a:ext cx="73152" cy="73152"/>
          </a:xfrm>
          <a:prstGeom prst="flowChartProcess">
            <a:avLst/>
          </a:prstGeom>
          <a:solidFill>
            <a:srgbClr val="76614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272" name="Google Shape;272;p19"/>
          <p:cNvSpPr/>
          <p:nvPr/>
        </p:nvSpPr>
        <p:spPr>
          <a:xfrm>
            <a:off x="6113371" y="2327750"/>
            <a:ext cx="73152" cy="73152"/>
          </a:xfrm>
          <a:prstGeom prst="flowChartProcess">
            <a:avLst/>
          </a:prstGeom>
          <a:solidFill>
            <a:srgbClr val="76614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273" name="Google Shape;273;p19"/>
          <p:cNvSpPr/>
          <p:nvPr/>
        </p:nvSpPr>
        <p:spPr>
          <a:xfrm>
            <a:off x="6204225" y="1329400"/>
            <a:ext cx="73152" cy="73152"/>
          </a:xfrm>
          <a:prstGeom prst="flowChartProcess">
            <a:avLst/>
          </a:prstGeom>
          <a:solidFill>
            <a:srgbClr val="76614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274" name="Google Shape;274;p19"/>
          <p:cNvSpPr/>
          <p:nvPr/>
        </p:nvSpPr>
        <p:spPr>
          <a:xfrm>
            <a:off x="6123090" y="1329400"/>
            <a:ext cx="73152" cy="73152"/>
          </a:xfrm>
          <a:prstGeom prst="flowChartProcess">
            <a:avLst/>
          </a:prstGeom>
          <a:solidFill>
            <a:srgbClr val="76614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275" name="Google Shape;275;p19"/>
          <p:cNvSpPr/>
          <p:nvPr/>
        </p:nvSpPr>
        <p:spPr>
          <a:xfrm>
            <a:off x="6041954" y="1329400"/>
            <a:ext cx="73152" cy="73152"/>
          </a:xfrm>
          <a:prstGeom prst="flowChartProcess">
            <a:avLst/>
          </a:prstGeom>
          <a:solidFill>
            <a:srgbClr val="76614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276" name="Google Shape;276;p19"/>
          <p:cNvSpPr/>
          <p:nvPr/>
        </p:nvSpPr>
        <p:spPr>
          <a:xfrm>
            <a:off x="6041960" y="1244325"/>
            <a:ext cx="73152" cy="73152"/>
          </a:xfrm>
          <a:prstGeom prst="flowChartProcess">
            <a:avLst/>
          </a:prstGeom>
          <a:solidFill>
            <a:srgbClr val="76614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277" name="Google Shape;277;p19"/>
          <p:cNvSpPr/>
          <p:nvPr/>
        </p:nvSpPr>
        <p:spPr>
          <a:xfrm>
            <a:off x="5960825" y="1244325"/>
            <a:ext cx="73152" cy="73152"/>
          </a:xfrm>
          <a:prstGeom prst="flowChartProcess">
            <a:avLst/>
          </a:prstGeom>
          <a:solidFill>
            <a:srgbClr val="76614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278" name="Google Shape;278;p19"/>
          <p:cNvSpPr/>
          <p:nvPr/>
        </p:nvSpPr>
        <p:spPr>
          <a:xfrm>
            <a:off x="5960819" y="1329400"/>
            <a:ext cx="73152" cy="73152"/>
          </a:xfrm>
          <a:prstGeom prst="flowChartProcess">
            <a:avLst/>
          </a:prstGeom>
          <a:solidFill>
            <a:srgbClr val="76614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279" name="Google Shape;279;p19"/>
          <p:cNvSpPr/>
          <p:nvPr/>
        </p:nvSpPr>
        <p:spPr>
          <a:xfrm>
            <a:off x="6123096" y="1244325"/>
            <a:ext cx="73152" cy="73152"/>
          </a:xfrm>
          <a:prstGeom prst="flowChartProcess">
            <a:avLst/>
          </a:prstGeom>
          <a:solidFill>
            <a:srgbClr val="76614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280" name="Google Shape;280;p19"/>
          <p:cNvSpPr/>
          <p:nvPr/>
        </p:nvSpPr>
        <p:spPr>
          <a:xfrm>
            <a:off x="6285375" y="1329400"/>
            <a:ext cx="73152" cy="73152"/>
          </a:xfrm>
          <a:prstGeom prst="flowChartProcess">
            <a:avLst/>
          </a:prstGeom>
          <a:solidFill>
            <a:srgbClr val="76614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281" name="Google Shape;281;p19"/>
          <p:cNvSpPr txBox="1"/>
          <p:nvPr/>
        </p:nvSpPr>
        <p:spPr>
          <a:xfrm>
            <a:off x="7307275" y="1780500"/>
            <a:ext cx="506400" cy="15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MUSLIM</a:t>
            </a:r>
            <a:endParaRPr b="1" sz="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2" name="Google Shape;282;p19"/>
          <p:cNvSpPr txBox="1"/>
          <p:nvPr/>
        </p:nvSpPr>
        <p:spPr>
          <a:xfrm>
            <a:off x="7788375" y="1780500"/>
            <a:ext cx="552600" cy="15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HINDU</a:t>
            </a:r>
            <a:endParaRPr b="1" sz="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3" name="Google Shape;283;p19"/>
          <p:cNvSpPr/>
          <p:nvPr/>
        </p:nvSpPr>
        <p:spPr>
          <a:xfrm>
            <a:off x="7677467" y="2092363"/>
            <a:ext cx="73152" cy="73152"/>
          </a:xfrm>
          <a:prstGeom prst="flowChartProcess">
            <a:avLst/>
          </a:prstGeom>
          <a:solidFill>
            <a:srgbClr val="DDC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284" name="Google Shape;284;p19"/>
          <p:cNvSpPr/>
          <p:nvPr/>
        </p:nvSpPr>
        <p:spPr>
          <a:xfrm>
            <a:off x="7434060" y="2092363"/>
            <a:ext cx="73152" cy="73152"/>
          </a:xfrm>
          <a:prstGeom prst="flowChartProcess">
            <a:avLst/>
          </a:prstGeom>
          <a:solidFill>
            <a:srgbClr val="DDC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285" name="Google Shape;285;p19"/>
          <p:cNvSpPr/>
          <p:nvPr/>
        </p:nvSpPr>
        <p:spPr>
          <a:xfrm>
            <a:off x="7352925" y="2092363"/>
            <a:ext cx="73152" cy="73152"/>
          </a:xfrm>
          <a:prstGeom prst="flowChartProcess">
            <a:avLst/>
          </a:prstGeom>
          <a:solidFill>
            <a:srgbClr val="DDC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286" name="Google Shape;286;p19"/>
          <p:cNvSpPr/>
          <p:nvPr/>
        </p:nvSpPr>
        <p:spPr>
          <a:xfrm>
            <a:off x="7596331" y="2092363"/>
            <a:ext cx="73152" cy="73152"/>
          </a:xfrm>
          <a:prstGeom prst="flowChartProcess">
            <a:avLst/>
          </a:prstGeom>
          <a:solidFill>
            <a:srgbClr val="DDC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287" name="Google Shape;287;p19"/>
          <p:cNvSpPr/>
          <p:nvPr/>
        </p:nvSpPr>
        <p:spPr>
          <a:xfrm>
            <a:off x="7515196" y="2092363"/>
            <a:ext cx="73152" cy="73152"/>
          </a:xfrm>
          <a:prstGeom prst="flowChartProcess">
            <a:avLst/>
          </a:prstGeom>
          <a:solidFill>
            <a:srgbClr val="DDC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288" name="Google Shape;288;p19"/>
          <p:cNvSpPr/>
          <p:nvPr/>
        </p:nvSpPr>
        <p:spPr>
          <a:xfrm>
            <a:off x="7677467" y="2007575"/>
            <a:ext cx="73152" cy="73152"/>
          </a:xfrm>
          <a:prstGeom prst="flowChartProcess">
            <a:avLst/>
          </a:prstGeom>
          <a:solidFill>
            <a:srgbClr val="DDC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289" name="Google Shape;289;p19"/>
          <p:cNvSpPr/>
          <p:nvPr/>
        </p:nvSpPr>
        <p:spPr>
          <a:xfrm>
            <a:off x="8109225" y="2091400"/>
            <a:ext cx="73152" cy="73152"/>
          </a:xfrm>
          <a:prstGeom prst="flowChartProcess">
            <a:avLst/>
          </a:prstGeom>
          <a:solidFill>
            <a:srgbClr val="A32E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290" name="Google Shape;290;p19"/>
          <p:cNvSpPr/>
          <p:nvPr/>
        </p:nvSpPr>
        <p:spPr>
          <a:xfrm>
            <a:off x="8028090" y="2091400"/>
            <a:ext cx="73152" cy="73152"/>
          </a:xfrm>
          <a:prstGeom prst="flowChartProcess">
            <a:avLst/>
          </a:prstGeom>
          <a:solidFill>
            <a:srgbClr val="A32E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291" name="Google Shape;291;p19"/>
          <p:cNvSpPr/>
          <p:nvPr/>
        </p:nvSpPr>
        <p:spPr>
          <a:xfrm>
            <a:off x="7946954" y="2091400"/>
            <a:ext cx="73152" cy="73152"/>
          </a:xfrm>
          <a:prstGeom prst="flowChartProcess">
            <a:avLst/>
          </a:prstGeom>
          <a:solidFill>
            <a:srgbClr val="A32E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292" name="Google Shape;292;p19"/>
          <p:cNvSpPr/>
          <p:nvPr/>
        </p:nvSpPr>
        <p:spPr>
          <a:xfrm>
            <a:off x="7946960" y="2006325"/>
            <a:ext cx="73152" cy="73152"/>
          </a:xfrm>
          <a:prstGeom prst="flowChartProcess">
            <a:avLst/>
          </a:prstGeom>
          <a:solidFill>
            <a:srgbClr val="A32E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293" name="Google Shape;293;p19"/>
          <p:cNvSpPr/>
          <p:nvPr/>
        </p:nvSpPr>
        <p:spPr>
          <a:xfrm>
            <a:off x="7865825" y="2006325"/>
            <a:ext cx="73152" cy="73152"/>
          </a:xfrm>
          <a:prstGeom prst="flowChartProcess">
            <a:avLst/>
          </a:prstGeom>
          <a:solidFill>
            <a:srgbClr val="A32E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294" name="Google Shape;294;p19"/>
          <p:cNvSpPr/>
          <p:nvPr/>
        </p:nvSpPr>
        <p:spPr>
          <a:xfrm>
            <a:off x="7865819" y="2091400"/>
            <a:ext cx="73152" cy="73152"/>
          </a:xfrm>
          <a:prstGeom prst="flowChartProcess">
            <a:avLst/>
          </a:prstGeom>
          <a:solidFill>
            <a:srgbClr val="A32E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295" name="Google Shape;295;p19"/>
          <p:cNvSpPr/>
          <p:nvPr/>
        </p:nvSpPr>
        <p:spPr>
          <a:xfrm>
            <a:off x="8028096" y="2006325"/>
            <a:ext cx="73152" cy="73152"/>
          </a:xfrm>
          <a:prstGeom prst="flowChartProcess">
            <a:avLst/>
          </a:prstGeom>
          <a:solidFill>
            <a:srgbClr val="A32E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296" name="Google Shape;296;p19"/>
          <p:cNvSpPr/>
          <p:nvPr/>
        </p:nvSpPr>
        <p:spPr>
          <a:xfrm>
            <a:off x="8190375" y="2091400"/>
            <a:ext cx="73152" cy="73152"/>
          </a:xfrm>
          <a:prstGeom prst="flowChartProcess">
            <a:avLst/>
          </a:prstGeom>
          <a:solidFill>
            <a:srgbClr val="A32E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sp>
        <p:nvSpPr>
          <p:cNvPr id="297" name="Google Shape;297;p19"/>
          <p:cNvSpPr/>
          <p:nvPr/>
        </p:nvSpPr>
        <p:spPr>
          <a:xfrm>
            <a:off x="8109246" y="2006325"/>
            <a:ext cx="73152" cy="73152"/>
          </a:xfrm>
          <a:prstGeom prst="flowChartProcess">
            <a:avLst/>
          </a:prstGeom>
          <a:solidFill>
            <a:srgbClr val="A32E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C9B83"/>
              </a:highlight>
            </a:endParaRPr>
          </a:p>
        </p:txBody>
      </p:sp>
      <p:pic>
        <p:nvPicPr>
          <p:cNvPr id="298" name="Google Shape;298;p19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0124" y="3117225"/>
            <a:ext cx="2833074" cy="1751797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19"/>
          <p:cNvSpPr txBox="1"/>
          <p:nvPr/>
        </p:nvSpPr>
        <p:spPr>
          <a:xfrm>
            <a:off x="2782975" y="2833050"/>
            <a:ext cx="2926200" cy="15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Age distribution of respondents across entire study</a:t>
            </a:r>
            <a:endParaRPr sz="700">
              <a:solidFill>
                <a:srgbClr val="000000"/>
              </a:solidFill>
            </a:endParaRPr>
          </a:p>
        </p:txBody>
      </p:sp>
      <p:cxnSp>
        <p:nvCxnSpPr>
          <p:cNvPr id="300" name="Google Shape;300;p19"/>
          <p:cNvCxnSpPr/>
          <p:nvPr/>
        </p:nvCxnSpPr>
        <p:spPr>
          <a:xfrm>
            <a:off x="2859175" y="2986350"/>
            <a:ext cx="2701800" cy="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20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364" y="732237"/>
            <a:ext cx="8218298" cy="3267926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Frontier Lab	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7" name="Google Shape;307;p20"/>
          <p:cNvSpPr txBox="1"/>
          <p:nvPr/>
        </p:nvSpPr>
        <p:spPr>
          <a:xfrm>
            <a:off x="268375" y="355900"/>
            <a:ext cx="3660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“How would you describe being Texan?”</a:t>
            </a:r>
            <a:endParaRPr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08" name="Google Shape;308;p20"/>
          <p:cNvSpPr txBox="1"/>
          <p:nvPr/>
        </p:nvSpPr>
        <p:spPr>
          <a:xfrm>
            <a:off x="4840375" y="2223450"/>
            <a:ext cx="3750900" cy="15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Frequency of attributes related to Texas character and manners</a:t>
            </a:r>
            <a:endParaRPr sz="700">
              <a:solidFill>
                <a:srgbClr val="000000"/>
              </a:solidFill>
            </a:endParaRPr>
          </a:p>
        </p:txBody>
      </p:sp>
      <p:cxnSp>
        <p:nvCxnSpPr>
          <p:cNvPr id="309" name="Google Shape;309;p20"/>
          <p:cNvCxnSpPr/>
          <p:nvPr/>
        </p:nvCxnSpPr>
        <p:spPr>
          <a:xfrm>
            <a:off x="4916575" y="2376750"/>
            <a:ext cx="3384300" cy="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10" name="Google Shape;310;p20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3188" y="2444450"/>
            <a:ext cx="3642174" cy="2252078"/>
          </a:xfrm>
          <a:prstGeom prst="rect">
            <a:avLst/>
          </a:prstGeom>
          <a:noFill/>
          <a:ln cap="flat" cmpd="sng" w="9525">
            <a:solidFill>
              <a:srgbClr val="C7D1EA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Frontier Lab	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6" name="Google Shape;316;p21"/>
          <p:cNvSpPr txBox="1"/>
          <p:nvPr/>
        </p:nvSpPr>
        <p:spPr>
          <a:xfrm>
            <a:off x="268375" y="355900"/>
            <a:ext cx="8247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“Are there any parts of Texas history that are personally meaningful to you, or that you really identify with?”</a:t>
            </a:r>
            <a:endParaRPr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317" name="Google Shape;317;p21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5400" y="853650"/>
            <a:ext cx="6153150" cy="3804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2"/>
          <p:cNvSpPr/>
          <p:nvPr/>
        </p:nvSpPr>
        <p:spPr>
          <a:xfrm>
            <a:off x="0" y="50"/>
            <a:ext cx="9786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/>
              <a:t>The Frontier Lab	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4" name="Google Shape;324;p22"/>
          <p:cNvSpPr txBox="1"/>
          <p:nvPr/>
        </p:nvSpPr>
        <p:spPr>
          <a:xfrm>
            <a:off x="1122150" y="1927675"/>
            <a:ext cx="2965500" cy="17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/>
              <a:t>Two additional values, “family” and “pride,” are not present in the New Texan segment. The New Texan segment exhibits Exuberance of Freedom, which the native Texan segments do not.</a:t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Altogether, six values work together to explain the essence of how Texans today are relating to the Texas Identity in a modern way.</a:t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  <p:sp>
        <p:nvSpPr>
          <p:cNvPr id="325" name="Google Shape;325;p22"/>
          <p:cNvSpPr txBox="1"/>
          <p:nvPr/>
        </p:nvSpPr>
        <p:spPr>
          <a:xfrm>
            <a:off x="1106575" y="907900"/>
            <a:ext cx="3575700" cy="9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ora"/>
                <a:ea typeface="Lora"/>
                <a:cs typeface="Lora"/>
                <a:sym typeface="Lora"/>
              </a:rPr>
              <a:t>The Texas Identity </a:t>
            </a:r>
            <a:r>
              <a:rPr lang="en" sz="1300">
                <a:latin typeface="Lora"/>
                <a:ea typeface="Lora"/>
                <a:cs typeface="Lora"/>
                <a:sym typeface="Lora"/>
              </a:rPr>
              <a:t>resonates with three </a:t>
            </a:r>
            <a:r>
              <a:rPr lang="en" sz="1300">
                <a:latin typeface="Lora"/>
                <a:ea typeface="Lora"/>
                <a:cs typeface="Lora"/>
                <a:sym typeface="Lora"/>
              </a:rPr>
              <a:t>common deep values held by our three </a:t>
            </a:r>
            <a:r>
              <a:rPr lang="en" sz="1300">
                <a:latin typeface="Lora"/>
                <a:ea typeface="Lora"/>
                <a:cs typeface="Lora"/>
                <a:sym typeface="Lora"/>
              </a:rPr>
              <a:t>ethnic segments and the New Texan segment. </a:t>
            </a:r>
            <a:endParaRPr sz="13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26" name="Google Shape;326;p22"/>
          <p:cNvSpPr txBox="1"/>
          <p:nvPr/>
        </p:nvSpPr>
        <p:spPr>
          <a:xfrm>
            <a:off x="999623" y="508100"/>
            <a:ext cx="2901600" cy="18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111A18"/>
                </a:solidFill>
                <a:latin typeface="Comfortaa"/>
                <a:ea typeface="Comfortaa"/>
                <a:cs typeface="Comfortaa"/>
                <a:sym typeface="Comfortaa"/>
              </a:rPr>
              <a:t>VALUES BY SEGMENT</a:t>
            </a:r>
            <a:endParaRPr b="1" sz="800">
              <a:solidFill>
                <a:srgbClr val="111A1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27" name="Google Shape;327;p22"/>
          <p:cNvSpPr txBox="1"/>
          <p:nvPr/>
        </p:nvSpPr>
        <p:spPr>
          <a:xfrm>
            <a:off x="183600" y="508100"/>
            <a:ext cx="611400" cy="1830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PART 1</a:t>
            </a:r>
            <a:endParaRPr b="1" sz="8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28" name="Google Shape;328;p22"/>
          <p:cNvSpPr txBox="1"/>
          <p:nvPr/>
        </p:nvSpPr>
        <p:spPr>
          <a:xfrm>
            <a:off x="999623" y="508100"/>
            <a:ext cx="2901600" cy="18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111A18"/>
                </a:solidFill>
                <a:latin typeface="Comfortaa"/>
                <a:ea typeface="Comfortaa"/>
                <a:cs typeface="Comfortaa"/>
                <a:sym typeface="Comfortaa"/>
              </a:rPr>
              <a:t>VALUES BY SEGMENT</a:t>
            </a:r>
            <a:endParaRPr b="1" sz="800">
              <a:solidFill>
                <a:srgbClr val="111A1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329" name="Google Shape;329;p22"/>
          <p:cNvGrpSpPr/>
          <p:nvPr/>
        </p:nvGrpSpPr>
        <p:grpSpPr>
          <a:xfrm>
            <a:off x="5223111" y="1439498"/>
            <a:ext cx="3393632" cy="2680272"/>
            <a:chOff x="2192850" y="637438"/>
            <a:chExt cx="4144641" cy="3260275"/>
          </a:xfrm>
        </p:grpSpPr>
        <p:pic>
          <p:nvPicPr>
            <p:cNvPr id="330" name="Google Shape;330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92850" y="637438"/>
              <a:ext cx="4144641" cy="3260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1" name="Google Shape;331;p22"/>
            <p:cNvSpPr/>
            <p:nvPr/>
          </p:nvSpPr>
          <p:spPr>
            <a:xfrm>
              <a:off x="4958900" y="3171725"/>
              <a:ext cx="933000" cy="2259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2" name="Google Shape;332;p22"/>
          <p:cNvSpPr txBox="1"/>
          <p:nvPr/>
        </p:nvSpPr>
        <p:spPr>
          <a:xfrm>
            <a:off x="5074450" y="2845950"/>
            <a:ext cx="611400" cy="1830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PART 1</a:t>
            </a:r>
            <a:endParaRPr b="1" sz="8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3"/>
          <p:cNvSpPr txBox="1"/>
          <p:nvPr>
            <p:ph idx="12" type="sldNum"/>
          </p:nvPr>
        </p:nvSpPr>
        <p:spPr>
          <a:xfrm>
            <a:off x="7661188" y="4663225"/>
            <a:ext cx="1359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38" name="Google Shape;33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585027" cy="482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p24"/>
          <p:cNvPicPr preferRelativeResize="0"/>
          <p:nvPr/>
        </p:nvPicPr>
        <p:blipFill rotWithShape="1">
          <a:blip r:embed="rId3">
            <a:alphaModFix/>
          </a:blip>
          <a:srcRect b="0" l="2505" r="0" t="22112"/>
          <a:stretch/>
        </p:blipFill>
        <p:spPr>
          <a:xfrm>
            <a:off x="-41025" y="690600"/>
            <a:ext cx="6619628" cy="3966336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Frontier Lab	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5" name="Google Shape;345;p24"/>
          <p:cNvSpPr txBox="1"/>
          <p:nvPr/>
        </p:nvSpPr>
        <p:spPr>
          <a:xfrm>
            <a:off x="6578600" y="462600"/>
            <a:ext cx="1041900" cy="9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B9B0"/>
                </a:solidFill>
              </a:rPr>
              <a:t>“</a:t>
            </a:r>
            <a:endParaRPr sz="9600">
              <a:solidFill>
                <a:srgbClr val="FFB9B0"/>
              </a:solidFill>
            </a:endParaRPr>
          </a:p>
        </p:txBody>
      </p:sp>
      <p:sp>
        <p:nvSpPr>
          <p:cNvPr id="346" name="Google Shape;346;p24"/>
          <p:cNvSpPr txBox="1"/>
          <p:nvPr/>
        </p:nvSpPr>
        <p:spPr>
          <a:xfrm>
            <a:off x="6578600" y="1142900"/>
            <a:ext cx="2580000" cy="22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F2844"/>
                </a:solidFill>
                <a:latin typeface="Lora"/>
                <a:ea typeface="Lora"/>
                <a:cs typeface="Lora"/>
                <a:sym typeface="Lora"/>
              </a:rPr>
              <a:t>Texans are free thinkers. Tradition works, we strive to what our forefathers envisioned. They (and my </a:t>
            </a:r>
            <a:r>
              <a:rPr lang="en" sz="1300">
                <a:solidFill>
                  <a:srgbClr val="1F2844"/>
                </a:solidFill>
                <a:latin typeface="Lora"/>
                <a:ea typeface="Lora"/>
                <a:cs typeface="Lora"/>
                <a:sym typeface="Lora"/>
              </a:rPr>
              <a:t>father</a:t>
            </a:r>
            <a:r>
              <a:rPr lang="en" sz="1300">
                <a:solidFill>
                  <a:srgbClr val="1F2844"/>
                </a:solidFill>
                <a:latin typeface="Lora"/>
                <a:ea typeface="Lora"/>
                <a:cs typeface="Lora"/>
                <a:sym typeface="Lora"/>
              </a:rPr>
              <a:t>) fought to preserve the American flag…</a:t>
            </a:r>
            <a:endParaRPr sz="1300">
              <a:solidFill>
                <a:srgbClr val="1F2844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1F2844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F2844"/>
                </a:solidFill>
                <a:latin typeface="Lora"/>
                <a:ea typeface="Lora"/>
                <a:cs typeface="Lora"/>
                <a:sym typeface="Lora"/>
              </a:rPr>
              <a:t>I will ‘go down with the fight’ like at the Alamo.”</a:t>
            </a:r>
            <a:endParaRPr sz="1300">
              <a:solidFill>
                <a:srgbClr val="1F2844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47" name="Google Shape;347;p24"/>
          <p:cNvSpPr txBox="1"/>
          <p:nvPr/>
        </p:nvSpPr>
        <p:spPr>
          <a:xfrm>
            <a:off x="6610350" y="3042700"/>
            <a:ext cx="2474700" cy="2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1F2844"/>
                </a:solidFill>
                <a:latin typeface="Nunito"/>
                <a:ea typeface="Nunito"/>
                <a:cs typeface="Nunito"/>
                <a:sym typeface="Nunito"/>
              </a:rPr>
              <a:t>Robert R., Mexican American</a:t>
            </a:r>
            <a:endParaRPr sz="900">
              <a:solidFill>
                <a:srgbClr val="1F2844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48" name="Google Shape;348;p24"/>
          <p:cNvSpPr/>
          <p:nvPr/>
        </p:nvSpPr>
        <p:spPr>
          <a:xfrm>
            <a:off x="5470691" y="1954545"/>
            <a:ext cx="1107900" cy="595800"/>
          </a:xfrm>
          <a:prstGeom prst="ellipse">
            <a:avLst/>
          </a:prstGeom>
          <a:solidFill>
            <a:srgbClr val="A9B8DF">
              <a:alpha val="322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24"/>
          <p:cNvSpPr/>
          <p:nvPr/>
        </p:nvSpPr>
        <p:spPr>
          <a:xfrm>
            <a:off x="1024441" y="3415095"/>
            <a:ext cx="1107900" cy="595800"/>
          </a:xfrm>
          <a:prstGeom prst="ellipse">
            <a:avLst/>
          </a:prstGeom>
          <a:solidFill>
            <a:srgbClr val="A9B8DF">
              <a:alpha val="322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24"/>
          <p:cNvSpPr/>
          <p:nvPr/>
        </p:nvSpPr>
        <p:spPr>
          <a:xfrm>
            <a:off x="2892441" y="1172695"/>
            <a:ext cx="1107900" cy="595800"/>
          </a:xfrm>
          <a:prstGeom prst="ellipse">
            <a:avLst/>
          </a:prstGeom>
          <a:solidFill>
            <a:srgbClr val="A9B8DF">
              <a:alpha val="322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24"/>
          <p:cNvSpPr txBox="1"/>
          <p:nvPr/>
        </p:nvSpPr>
        <p:spPr>
          <a:xfrm>
            <a:off x="7507600" y="279600"/>
            <a:ext cx="1359900" cy="183000"/>
          </a:xfrm>
          <a:prstGeom prst="rect">
            <a:avLst/>
          </a:prstGeom>
          <a:solidFill>
            <a:srgbClr val="9A704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MEXICAN </a:t>
            </a:r>
            <a:r>
              <a:rPr b="1" lang="en" sz="8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Am’s</a:t>
            </a:r>
            <a:endParaRPr b="1" sz="8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084D91"/>
      </a:accent1>
      <a:accent2>
        <a:srgbClr val="212121"/>
      </a:accent2>
      <a:accent3>
        <a:srgbClr val="B65B9E"/>
      </a:accent3>
      <a:accent4>
        <a:srgbClr val="D9AACD"/>
      </a:accent4>
      <a:accent5>
        <a:srgbClr val="2151FF"/>
      </a:accent5>
      <a:accent6>
        <a:srgbClr val="016360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